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5143500" cx="9144000"/>
  <p:notesSz cx="6858000" cy="9144000"/>
  <p:embeddedFontLst>
    <p:embeddedFont>
      <p:font typeface="Lobster"/>
      <p:regular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obster-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jpg>
</file>

<file path=ppt/media/image16.jpg>
</file>

<file path=ppt/media/image17.png>
</file>

<file path=ppt/media/image18.gif>
</file>

<file path=ppt/media/image19.gif>
</file>

<file path=ppt/media/image2.png>
</file>

<file path=ppt/media/image20.gif>
</file>

<file path=ppt/media/image21.png>
</file>

<file path=ppt/media/image22.gif>
</file>

<file path=ppt/media/image23.png>
</file>

<file path=ppt/media/image24.png>
</file>

<file path=ppt/media/image25.png>
</file>

<file path=ppt/media/image26.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cm.org/code-of-ethics" TargetMode="External"/><Relationship Id="rId3" Type="http://schemas.openxmlformats.org/officeDocument/2006/relationships/hyperlink" Target="https://www.ams.org/about-us/governance/policy-statements/sec-ethics" TargetMode="Externa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Georgia"/>
                <a:ea typeface="Georgia"/>
                <a:cs typeface="Georgia"/>
                <a:sym typeface="Georgia"/>
              </a:rPr>
              <a:t>Mehrezat</a:t>
            </a:r>
            <a:endParaRPr sz="1200">
              <a:solidFill>
                <a:schemeClr val="dk1"/>
              </a:solidFill>
              <a:latin typeface="Georgia"/>
              <a:ea typeface="Georgia"/>
              <a:cs typeface="Georgia"/>
              <a:sym typeface="Georgia"/>
            </a:endParaRPr>
          </a:p>
          <a:p>
            <a:pPr indent="-304800" lvl="0" marL="457200" rtl="0" algn="l">
              <a:lnSpc>
                <a:spcPct val="115000"/>
              </a:lnSpc>
              <a:spcBef>
                <a:spcPts val="1000"/>
              </a:spcBef>
              <a:spcAft>
                <a:spcPts val="0"/>
              </a:spcAft>
              <a:buClr>
                <a:schemeClr val="dk1"/>
              </a:buClr>
              <a:buSzPts val="1200"/>
              <a:buFont typeface="Georgia"/>
              <a:buChar char="●"/>
            </a:pPr>
            <a:r>
              <a:t/>
            </a:r>
            <a:endParaRPr sz="1200">
              <a:solidFill>
                <a:schemeClr val="dk1"/>
              </a:solidFill>
              <a:latin typeface="Georgia"/>
              <a:ea typeface="Georgia"/>
              <a:cs typeface="Georgia"/>
              <a:sym typeface="Georgia"/>
            </a:endParaRPr>
          </a:p>
          <a:p>
            <a:pPr indent="-304800" lvl="0" marL="4572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A title slide that includes:</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the title of the project (which might be different from the title in the original Clinic Description, if the goals of the project have evolved)</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the names of all team members, with the Fall TL labeled</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the name of the faculty advisor</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the names of the liaison(s)</a:t>
            </a:r>
            <a:br>
              <a:rPr lang="en" sz="1200">
                <a:solidFill>
                  <a:schemeClr val="dk1"/>
                </a:solidFill>
                <a:latin typeface="Georgia"/>
                <a:ea typeface="Georgia"/>
                <a:cs typeface="Georgia"/>
                <a:sym typeface="Georgia"/>
              </a:rPr>
            </a:b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0d4a0ec26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0d4a0ec26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Georgia"/>
                <a:ea typeface="Georgia"/>
                <a:cs typeface="Georgia"/>
                <a:sym typeface="Georgia"/>
              </a:rPr>
              <a:t>Devanshi</a:t>
            </a:r>
            <a:endParaRPr sz="1200">
              <a:solidFill>
                <a:schemeClr val="dk1"/>
              </a:solidFill>
              <a:latin typeface="Georgia"/>
              <a:ea typeface="Georgia"/>
              <a:cs typeface="Georgia"/>
              <a:sym typeface="Georgia"/>
            </a:endParaRPr>
          </a:p>
          <a:p>
            <a:pPr indent="0" lvl="0" marL="0" rtl="0" algn="l">
              <a:spcBef>
                <a:spcPts val="10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0d4a0ec262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0d4a0ec262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Georgia"/>
                <a:ea typeface="Georgia"/>
                <a:cs typeface="Georgia"/>
                <a:sym typeface="Georgia"/>
              </a:rPr>
              <a:t>Devanshi</a:t>
            </a:r>
            <a:endParaRPr/>
          </a:p>
          <a:p>
            <a:pPr indent="0" lvl="0" marL="0" rtl="0" algn="l">
              <a:spcBef>
                <a:spcPts val="1000"/>
              </a:spcBef>
              <a:spcAft>
                <a:spcPts val="0"/>
              </a:spcAft>
              <a:buNone/>
            </a:pPr>
            <a:r>
              <a:rPr lang="en"/>
              <a:t>The deadliest killer in human history might not be guns or bombs, cancer or car accidents. It's a pesky insect that most of us don't think twice about: the mosquito. Over the course of 200,000 years, 108 billion people have lived on Earth. And nearly half, 52 billion, have been killed by mosquitoes.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0d4a0ec262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0d4a0ec262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Georgia"/>
                <a:ea typeface="Georgia"/>
                <a:cs typeface="Georgia"/>
                <a:sym typeface="Georgia"/>
              </a:rPr>
              <a:t>Devanshi - why our sponsors care</a:t>
            </a:r>
            <a:endParaRPr sz="1200">
              <a:solidFill>
                <a:schemeClr val="dk1"/>
              </a:solidFill>
              <a:latin typeface="Georgia"/>
              <a:ea typeface="Georgia"/>
              <a:cs typeface="Georgia"/>
              <a:sym typeface="Georgia"/>
            </a:endParaRPr>
          </a:p>
          <a:p>
            <a:pPr indent="0" lvl="0" marL="0" rtl="0" algn="l">
              <a:spcBef>
                <a:spcPts val="1000"/>
              </a:spcBef>
              <a:spcAft>
                <a:spcPts val="0"/>
              </a:spcAft>
              <a:buNone/>
            </a:pPr>
            <a:r>
              <a:t/>
            </a:r>
            <a:endParaRPr sz="1000">
              <a:solidFill>
                <a:srgbClr val="595959"/>
              </a:solidFill>
            </a:endParaRPr>
          </a:p>
          <a:p>
            <a:pPr indent="0" lvl="0" marL="0" rtl="0" algn="l">
              <a:spcBef>
                <a:spcPts val="0"/>
              </a:spcBef>
              <a:spcAft>
                <a:spcPts val="0"/>
              </a:spcAft>
              <a:buNone/>
            </a:pPr>
            <a:r>
              <a:rPr lang="en" sz="1000">
                <a:solidFill>
                  <a:srgbClr val="595959"/>
                </a:solidFill>
              </a:rPr>
              <a:t>Despite the magnitude of this issue, waveforms presently need to be manually labeled and that takes a while and we’d like to be able to do that much faster since it puts a bottleneck on research</a:t>
            </a:r>
            <a:endParaRPr sz="1000">
              <a:solidFill>
                <a:srgbClr val="595959"/>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0cae583e8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0cae583e8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Georgia"/>
                <a:ea typeface="Georgia"/>
                <a:cs typeface="Georgia"/>
                <a:sym typeface="Georgia"/>
              </a:rPr>
              <a:t>Mehrezat - bring it all together in summary</a:t>
            </a:r>
            <a:endParaRPr sz="1200">
              <a:solidFill>
                <a:schemeClr val="dk1"/>
              </a:solidFill>
              <a:latin typeface="Georgia"/>
              <a:ea typeface="Georgia"/>
              <a:cs typeface="Georgia"/>
              <a:sym typeface="Georgia"/>
            </a:endParaRPr>
          </a:p>
          <a:p>
            <a:pPr indent="-304800" lvl="0" marL="457200" rtl="0" algn="l">
              <a:lnSpc>
                <a:spcPct val="115000"/>
              </a:lnSpc>
              <a:spcBef>
                <a:spcPts val="100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A slide with the title "Problem Statement" whose sole content is a single sentence stating the overall goals of this project.</a:t>
            </a:r>
            <a:br>
              <a:rPr lang="en" sz="1200">
                <a:solidFill>
                  <a:schemeClr val="dk1"/>
                </a:solidFill>
                <a:latin typeface="Georgia"/>
                <a:ea typeface="Georgia"/>
                <a:cs typeface="Georgia"/>
                <a:sym typeface="Georgia"/>
              </a:rPr>
            </a:br>
            <a:endParaRPr sz="1200">
              <a:solidFill>
                <a:schemeClr val="dk1"/>
              </a:solidFill>
              <a:latin typeface="Georgia"/>
              <a:ea typeface="Georgia"/>
              <a:cs typeface="Georgia"/>
              <a:sym typeface="Georgia"/>
            </a:endParaRPr>
          </a:p>
          <a:p>
            <a:pPr indent="0" lvl="0" marL="0" rtl="0" algn="l">
              <a:spcBef>
                <a:spcPts val="1000"/>
              </a:spcBef>
              <a:spcAft>
                <a:spcPts val="0"/>
              </a:spcAft>
              <a:buNone/>
            </a:pPr>
            <a:r>
              <a:rPr b="1" lang="en"/>
              <a:t>SOW Problem Statement:</a:t>
            </a:r>
            <a:endParaRPr b="1"/>
          </a:p>
          <a:p>
            <a:pPr indent="0" lvl="0" marL="0" rtl="0" algn="l">
              <a:spcBef>
                <a:spcPts val="0"/>
              </a:spcBef>
              <a:spcAft>
                <a:spcPts val="0"/>
              </a:spcAft>
              <a:buClr>
                <a:schemeClr val="dk1"/>
              </a:buClr>
              <a:buSzPts val="1100"/>
              <a:buFont typeface="Arial"/>
              <a:buNone/>
            </a:pPr>
            <a:r>
              <a:rPr lang="en"/>
              <a:t>Manually labeling feeding behaviors on EPG waveforms is an unfortunately lengthy process for entomologists, including our liaisons at the AU and the USDA. As labeling waveforms takes away time that they could be spending on lab work, manuscript preparation, and other tasks, it also puts a bottleneck on research throughput. The importance of removing this bottleneck has risen in recent years due to changes in arthropod ranges from climate change that threaten agriculture in both the United States and worldwide. As EPG is a powerful tool for studying how parasitic arthropods interact with their hosts, improving the speed at which EPG data can be interpreted will be critical for understanding and combating threats to agriculture from existing and newly introduced pests.</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Due to our funding specifications as laid out by the National Bio and Agro-Defense Facility and National Science Foundation, our project’s focus will be on blood-sucking arthropods such as mosquitoes and ticks, which threaten both humans and livestock. Our aim is to use machine learning techniques to develop software that can largely automate the process of labeling EPG waveforms. As our sponsor’s entomologists lack the technical expertise to do so themselves, they are seeking the assistance of Harvey Mudd College’s Clinic team for development of this tool. In pursuit of this, our Clinic team aims to develop a machine learning model capable of labeling feeding phases and behaviors of bloodsucking arthropods in EPG waveforms and to create a software interface for its use by entomologists. If successful, our tool will improve EPG research output and help to modernize EPG for combating the current and future challenges faced by</a:t>
            </a:r>
            <a:endParaRPr/>
          </a:p>
          <a:p>
            <a:pPr indent="0" lvl="0" marL="0" rtl="0" algn="l">
              <a:spcBef>
                <a:spcPts val="0"/>
              </a:spcBef>
              <a:spcAft>
                <a:spcPts val="0"/>
              </a:spcAft>
              <a:buNone/>
            </a:pPr>
            <a:r>
              <a:rPr lang="en"/>
              <a:t>agriculture.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0e1972ee27_2_6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0e1972ee27_2_6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30e1972ee27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30e1972ee27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Georgia"/>
                <a:ea typeface="Georgia"/>
                <a:cs typeface="Georgia"/>
                <a:sym typeface="Georgia"/>
              </a:rPr>
              <a:t>Mehrezat</a:t>
            </a:r>
            <a:endParaRPr sz="1200">
              <a:solidFill>
                <a:schemeClr val="dk1"/>
              </a:solidFill>
              <a:latin typeface="Georgia"/>
              <a:ea typeface="Georgia"/>
              <a:cs typeface="Georgia"/>
              <a:sym typeface="Georgia"/>
            </a:endParaRPr>
          </a:p>
          <a:p>
            <a:pPr indent="-304800" lvl="0" marL="457200" rtl="0" algn="l">
              <a:lnSpc>
                <a:spcPct val="115000"/>
              </a:lnSpc>
              <a:spcBef>
                <a:spcPts val="100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A more detailed explanation of the project objectives, in brief.</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Explain your project's criterion for success</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You can choose to mention stretch goals, if any, but don't spend a lot of time on them.</a:t>
            </a:r>
            <a:br>
              <a:rPr lang="en" sz="1200">
                <a:solidFill>
                  <a:schemeClr val="dk1"/>
                </a:solidFill>
                <a:latin typeface="Georgia"/>
                <a:ea typeface="Georgia"/>
                <a:cs typeface="Georgia"/>
                <a:sym typeface="Georgia"/>
              </a:rPr>
            </a:b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None/>
            </a:pPr>
            <a:r>
              <a:rPr b="1" lang="en" sz="1200">
                <a:solidFill>
                  <a:schemeClr val="dk1"/>
                </a:solidFill>
                <a:latin typeface="Georgia"/>
                <a:ea typeface="Georgia"/>
                <a:cs typeface="Georgia"/>
                <a:sym typeface="Georgia"/>
              </a:rPr>
              <a:t>SOW Objectives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Define a metric for performance of our machine learning algorithm so</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we can compare its performance to the standards of our liaisons and</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the researchers who will use this tool.</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Create a machine-learning tool that automatically labels arthropod</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(in particular, mosquitoes and other bloodsucking arthropods) EPG</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voltage data according to the waveform.</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Stretch Goal: we hope to provide a secondary tool that can provide</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extra desired functionality:</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Given labeled data for other arthropod species (e.g. aphid), re-</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train the machine learning algorithm to label novel data for the</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new arthropod species.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Given new data for the same arthropod species but on potentially</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different machinery or collected under different circumstances,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8</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Roadmap Objectives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re-train the machine learning algorithm to label data under these</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different circumstances.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This tool, including potential secondary tools for re-training under</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different circumstances, should be usable by an audience that does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not have a computer science or machine learning background. This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includes, but should not be limited to:</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Labeling data with the model should take a reasonable amount</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of time on a desktop computer. In terms of reasonable, we mean</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that it should run for inference (making predictions) on the order</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of minutes, not hours or days. Re-training might potentially take</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longer but can be run in the background and is only a one-time</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cost for a new species or setup.</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The interface and model should be compatible with standard</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desktop operating systems, in particular Mac and Windows.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The interface and model should be a stand-alone application. In</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particular, it should not rely on the software being produced con-</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currently with this project by our sponsor’s Engineering Clinic</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team.</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The interface and model should accept data in the form of comma</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separated value and WINDAQ files as these are the two most</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common formats in which waveform data has historically been</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recorded.</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The interface should be easy to use by entomologists, particularly</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entomologists at Auburn/USDA. While evaluation of this objec-</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tive is somewhat difficult, we will know when we have achieved</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it by feedback from our liaisons.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The interface and model should provide the user a metric of</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its confidence in each classification and flag uncertain areas for</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review which can then be classified by the user. This will require</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that our interface has the ability to display waveforms and labels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and edit them.</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 The interface should have the ability to export labels and times-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tamps in a format compatible with existing tools used by our</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1000"/>
              </a:spcAft>
              <a:buNone/>
            </a:pPr>
            <a:r>
              <a:rPr lang="en" sz="1200">
                <a:solidFill>
                  <a:schemeClr val="dk1"/>
                </a:solidFill>
                <a:latin typeface="Georgia"/>
                <a:ea typeface="Georgia"/>
                <a:cs typeface="Georgia"/>
                <a:sym typeface="Georgia"/>
              </a:rPr>
              <a:t>sponsors for further analysis</a:t>
            </a:r>
            <a:endParaRPr sz="1200">
              <a:solidFill>
                <a:schemeClr val="dk1"/>
              </a:solidFill>
              <a:latin typeface="Georgia"/>
              <a:ea typeface="Georgia"/>
              <a:cs typeface="Georgia"/>
              <a:sym typeface="Georgia"/>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0d4a0ec262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0d4a0ec262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Mehrezat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0ec8c05a4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0ec8c05a4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Mehrezat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0cae583e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0cae583e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Georgia"/>
                <a:ea typeface="Georgia"/>
                <a:cs typeface="Georgia"/>
                <a:sym typeface="Georgia"/>
              </a:rPr>
              <a:t>Devanshi: Context</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None/>
            </a:pPr>
            <a:r>
              <a:rPr lang="en" sz="1200">
                <a:solidFill>
                  <a:schemeClr val="dk1"/>
                </a:solidFill>
                <a:latin typeface="Georgia"/>
                <a:ea typeface="Georgia"/>
                <a:cs typeface="Georgia"/>
                <a:sym typeface="Georgia"/>
              </a:rPr>
              <a:t>CNN discussion: Milo</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None/>
            </a:pPr>
            <a:r>
              <a:rPr lang="en" sz="1200">
                <a:solidFill>
                  <a:schemeClr val="dk1"/>
                </a:solidFill>
                <a:latin typeface="Georgia"/>
                <a:ea typeface="Georgia"/>
                <a:cs typeface="Georgia"/>
                <a:sym typeface="Georgia"/>
              </a:rPr>
              <a:t>Decision Trees: Zach</a:t>
            </a:r>
            <a:endParaRPr sz="1200">
              <a:solidFill>
                <a:schemeClr val="dk1"/>
              </a:solidFill>
              <a:latin typeface="Georgia"/>
              <a:ea typeface="Georgia"/>
              <a:cs typeface="Georgia"/>
              <a:sym typeface="Georgia"/>
            </a:endParaRPr>
          </a:p>
          <a:p>
            <a:pPr indent="-304800" lvl="1" marL="914400" rtl="0" algn="l">
              <a:lnSpc>
                <a:spcPct val="115000"/>
              </a:lnSpc>
              <a:spcBef>
                <a:spcPts val="1000"/>
              </a:spcBef>
              <a:spcAft>
                <a:spcPts val="0"/>
              </a:spcAft>
              <a:buClr>
                <a:schemeClr val="dk1"/>
              </a:buClr>
              <a:buSzPts val="1200"/>
              <a:buFont typeface="Georgia"/>
              <a:buChar char="○"/>
            </a:pPr>
            <a:r>
              <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Enough relevant details about the sponsor that the audience will understand why they'd care about your project</a:t>
            </a:r>
            <a:endParaRPr sz="1200">
              <a:solidFill>
                <a:schemeClr val="dk1"/>
              </a:solidFill>
              <a:latin typeface="Georgia"/>
              <a:ea typeface="Georgia"/>
              <a:cs typeface="Georgia"/>
              <a:sym typeface="Georgia"/>
            </a:endParaRPr>
          </a:p>
          <a:p>
            <a:pPr indent="-304800" lvl="2" marL="13716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The sponsor as a whole and/or the team you're working with.</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Enough technical background that the audience can understand what you are trying to accomplish.</a:t>
            </a:r>
            <a:endParaRPr sz="1200">
              <a:solidFill>
                <a:schemeClr val="dk1"/>
              </a:solidFill>
              <a:latin typeface="Georgia"/>
              <a:ea typeface="Georgia"/>
              <a:cs typeface="Georgia"/>
              <a:sym typeface="Georgia"/>
            </a:endParaRPr>
          </a:p>
          <a:p>
            <a:pPr indent="-304800" lvl="2" marL="13716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Everyone in the audience should be able to grasp </a:t>
            </a:r>
            <a:r>
              <a:rPr i="1" lang="en" sz="1200">
                <a:solidFill>
                  <a:schemeClr val="dk1"/>
                </a:solidFill>
                <a:latin typeface="Georgia"/>
                <a:ea typeface="Georgia"/>
                <a:cs typeface="Georgia"/>
                <a:sym typeface="Georgia"/>
              </a:rPr>
              <a:t>what</a:t>
            </a:r>
            <a:r>
              <a:rPr lang="en" sz="1200">
                <a:solidFill>
                  <a:schemeClr val="dk1"/>
                </a:solidFill>
                <a:latin typeface="Georgia"/>
                <a:ea typeface="Georgia"/>
                <a:cs typeface="Georgia"/>
                <a:sym typeface="Georgia"/>
              </a:rPr>
              <a:t> you’re proposing to do </a:t>
            </a:r>
            <a:r>
              <a:rPr i="1" lang="en" sz="1200">
                <a:solidFill>
                  <a:schemeClr val="dk1"/>
                </a:solidFill>
                <a:latin typeface="Georgia"/>
                <a:ea typeface="Georgia"/>
                <a:cs typeface="Georgia"/>
                <a:sym typeface="Georgia"/>
              </a:rPr>
              <a:t>and</a:t>
            </a:r>
            <a:r>
              <a:rPr lang="en" sz="1200">
                <a:solidFill>
                  <a:schemeClr val="dk1"/>
                </a:solidFill>
                <a:latin typeface="Georgia"/>
                <a:ea typeface="Georgia"/>
                <a:cs typeface="Georgia"/>
                <a:sym typeface="Georgia"/>
              </a:rPr>
              <a:t> </a:t>
            </a:r>
            <a:r>
              <a:rPr i="1" lang="en" sz="1200">
                <a:solidFill>
                  <a:schemeClr val="dk1"/>
                </a:solidFill>
                <a:latin typeface="Georgia"/>
                <a:ea typeface="Georgia"/>
                <a:cs typeface="Georgia"/>
                <a:sym typeface="Georgia"/>
              </a:rPr>
              <a:t>why</a:t>
            </a:r>
            <a:r>
              <a:rPr lang="en" sz="1200">
                <a:solidFill>
                  <a:schemeClr val="dk1"/>
                </a:solidFill>
                <a:latin typeface="Georgia"/>
                <a:ea typeface="Georgia"/>
                <a:cs typeface="Georgia"/>
                <a:sym typeface="Georgia"/>
              </a:rPr>
              <a:t>; it’s okay if the “how” is obvious only to folks with relevant domain expertise. </a:t>
            </a:r>
            <a:br>
              <a:rPr lang="en" sz="1200">
                <a:solidFill>
                  <a:schemeClr val="dk1"/>
                </a:solidFill>
                <a:latin typeface="Georgia"/>
                <a:ea typeface="Georgia"/>
                <a:cs typeface="Georgia"/>
                <a:sym typeface="Georgia"/>
              </a:rPr>
            </a:br>
            <a:br>
              <a:rPr lang="en" sz="1200">
                <a:solidFill>
                  <a:schemeClr val="dk1"/>
                </a:solidFill>
                <a:latin typeface="Georgia"/>
                <a:ea typeface="Georgia"/>
                <a:cs typeface="Georgia"/>
                <a:sym typeface="Georgia"/>
              </a:rPr>
            </a:br>
            <a:r>
              <a:rPr lang="en" sz="1200">
                <a:solidFill>
                  <a:schemeClr val="dk1"/>
                </a:solidFill>
                <a:latin typeface="Georgia"/>
                <a:ea typeface="Georgia"/>
                <a:cs typeface="Georgia"/>
                <a:sym typeface="Georgia"/>
              </a:rPr>
              <a:t>For example, you don't need to explain how neural networks work; but if you are proposing them as a major component of your upcoming work, folks should be able to understand why you think they're a good choice and what they'll do to help your client.</a:t>
            </a:r>
            <a:br>
              <a:rPr lang="en" sz="1200">
                <a:solidFill>
                  <a:schemeClr val="dk1"/>
                </a:solidFill>
                <a:latin typeface="Georgia"/>
                <a:ea typeface="Georgia"/>
                <a:cs typeface="Georgia"/>
                <a:sym typeface="Georgia"/>
              </a:rPr>
            </a:br>
            <a:endParaRPr sz="1400">
              <a:solidFill>
                <a:srgbClr val="595959"/>
              </a:solidFill>
            </a:endParaRPr>
          </a:p>
          <a:p>
            <a:pPr indent="0" lvl="0" marL="0" rtl="0" algn="l">
              <a:spcBef>
                <a:spcPts val="100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0d4a0ec26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30d4a0ec26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Devanshi</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30f9cf066b1_3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30f9cf066b1_3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Georgia"/>
                <a:ea typeface="Georgia"/>
                <a:cs typeface="Georgia"/>
                <a:sym typeface="Georgia"/>
              </a:rPr>
              <a:t>Devanshi</a:t>
            </a:r>
            <a:endParaRPr sz="1200">
              <a:solidFill>
                <a:schemeClr val="dk1"/>
              </a:solidFill>
              <a:latin typeface="Georgia"/>
              <a:ea typeface="Georgia"/>
              <a:cs typeface="Georgia"/>
              <a:sym typeface="Georgia"/>
            </a:endParaRPr>
          </a:p>
          <a:p>
            <a:pPr indent="0" lvl="0" marL="0" rtl="0" algn="l">
              <a:spcBef>
                <a:spcPts val="100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0e1972ee2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30e1972ee2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Zach</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0d4a0ec262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0d4a0ec262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Zach</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0e1972ee27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30e1972ee27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Zach</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30e1972ee2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30e1972ee2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Zach</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0e1972ee2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30e1972ee2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0e1972ee27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0e1972ee27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30d4a0ec26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30d4a0ec26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Milo</a:t>
            </a:r>
            <a:endParaRPr/>
          </a:p>
          <a:p>
            <a:pPr indent="0" lvl="0" marL="0" rtl="0" algn="l">
              <a:spcBef>
                <a:spcPts val="0"/>
              </a:spcBef>
              <a:spcAft>
                <a:spcPts val="0"/>
              </a:spcAft>
              <a:buNone/>
            </a:pPr>
            <a:r>
              <a:t/>
            </a:r>
            <a:endParaRPr/>
          </a:p>
          <a:p>
            <a:pPr indent="-317500" lvl="1" marL="457200" rtl="0" algn="l">
              <a:lnSpc>
                <a:spcPct val="115000"/>
              </a:lnSpc>
              <a:spcBef>
                <a:spcPts val="0"/>
              </a:spcBef>
              <a:spcAft>
                <a:spcPts val="0"/>
              </a:spcAft>
              <a:buClr>
                <a:srgbClr val="595959"/>
              </a:buClr>
              <a:buSzPts val="1400"/>
              <a:buChar char="○"/>
            </a:pPr>
            <a:r>
              <a:rPr lang="en" sz="1400">
                <a:solidFill>
                  <a:srgbClr val="595959"/>
                </a:solidFill>
              </a:rPr>
              <a:t>: CNNs are good at identifying short-term dependencies in time series data. With some additional complexity (U-net, adding an RNN, dilated stack) we can model longer-term dependencies better was well.</a:t>
            </a:r>
            <a:endParaRPr sz="1400">
              <a:solidFill>
                <a:srgbClr val="595959"/>
              </a:solidFill>
            </a:endParaRPr>
          </a:p>
          <a:p>
            <a:pPr indent="-317500" lvl="0" marL="457200" rtl="0" algn="l">
              <a:lnSpc>
                <a:spcPct val="115000"/>
              </a:lnSpc>
              <a:spcBef>
                <a:spcPts val="0"/>
              </a:spcBef>
              <a:spcAft>
                <a:spcPts val="0"/>
              </a:spcAft>
              <a:buClr>
                <a:srgbClr val="595959"/>
              </a:buClr>
              <a:buSzPts val="1400"/>
              <a:buChar char="●"/>
            </a:pPr>
            <a:r>
              <a:rPr lang="en" sz="1400">
                <a:solidFill>
                  <a:srgbClr val="595959"/>
                </a:solidFill>
              </a:rPr>
              <a:t>: there exists a lot of research and infrastructure surrounding 1d-CNN based time series modeling that we can leverage to quickly start building complex systems.</a:t>
            </a:r>
            <a:endParaRPr sz="1400">
              <a:solidFill>
                <a:srgbClr val="595959"/>
              </a:solidFill>
            </a:endParaRPr>
          </a:p>
          <a:p>
            <a:pPr indent="0" lvl="0" marL="0" rtl="0" algn="l">
              <a:lnSpc>
                <a:spcPct val="115000"/>
              </a:lnSpc>
              <a:spcBef>
                <a:spcPts val="1000"/>
              </a:spcBef>
              <a:spcAft>
                <a:spcPts val="0"/>
              </a:spcAft>
              <a:buNone/>
            </a:pPr>
            <a:r>
              <a:t/>
            </a:r>
            <a:endParaRPr sz="1400">
              <a:solidFill>
                <a:srgbClr val="595959"/>
              </a:solidFill>
            </a:endParaRPr>
          </a:p>
          <a:p>
            <a:pPr indent="-317500" lvl="1" marL="457200" rtl="0" algn="l">
              <a:lnSpc>
                <a:spcPct val="115000"/>
              </a:lnSpc>
              <a:spcBef>
                <a:spcPts val="1000"/>
              </a:spcBef>
              <a:spcAft>
                <a:spcPts val="0"/>
              </a:spcAft>
              <a:buClr>
                <a:srgbClr val="595959"/>
              </a:buClr>
              <a:buSzPts val="1400"/>
              <a:buChar char="○"/>
            </a:pPr>
            <a:r>
              <a:rPr lang="en" sz="1400">
                <a:solidFill>
                  <a:srgbClr val="595959"/>
                </a:solidFill>
              </a:rPr>
              <a:t>: CNNs can process large datasets very quickly, and the number of layers grows logarithmically with the amount of data we want to feed in.</a:t>
            </a:r>
            <a:endParaRPr sz="1400">
              <a:solidFill>
                <a:srgbClr val="595959"/>
              </a:solidFill>
            </a:endParaRPr>
          </a:p>
          <a:p>
            <a:pPr indent="-317500" lvl="0" marL="457200" rtl="0" algn="l">
              <a:lnSpc>
                <a:spcPct val="115000"/>
              </a:lnSpc>
              <a:spcBef>
                <a:spcPts val="0"/>
              </a:spcBef>
              <a:spcAft>
                <a:spcPts val="0"/>
              </a:spcAft>
              <a:buClr>
                <a:srgbClr val="595959"/>
              </a:buClr>
              <a:buSzPts val="1400"/>
              <a:buChar char="●"/>
            </a:pPr>
            <a:r>
              <a:rPr lang="en" sz="1400">
                <a:solidFill>
                  <a:srgbClr val="595959"/>
                </a:solidFill>
              </a:rPr>
              <a:t>Automatically extracts relevant features, this is very important if we want a domain-adaptable model that can be retrained and does not rely on specific feature engineering for a given arthropod species.</a:t>
            </a:r>
            <a:endParaRPr sz="1400">
              <a:solidFill>
                <a:srgbClr val="595959"/>
              </a:solidFill>
            </a:endParaRPr>
          </a:p>
          <a:p>
            <a:pPr indent="0" lvl="0" marL="0" rtl="0" algn="l">
              <a:lnSpc>
                <a:spcPct val="115000"/>
              </a:lnSpc>
              <a:spcBef>
                <a:spcPts val="1000"/>
              </a:spcBef>
              <a:spcAft>
                <a:spcPts val="1000"/>
              </a:spcAft>
              <a:buNone/>
            </a:pPr>
            <a:r>
              <a:t/>
            </a:r>
            <a:endParaRPr sz="1400">
              <a:solidFill>
                <a:srgbClr val="595959"/>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30cae583e8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30cae583e8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Georgia"/>
                <a:ea typeface="Georgia"/>
                <a:cs typeface="Georgia"/>
                <a:sym typeface="Georgia"/>
              </a:rPr>
              <a:t>TODO: slide is just saying the same thing three times…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None/>
            </a:pPr>
            <a:r>
              <a:rPr lang="en" sz="1200">
                <a:solidFill>
                  <a:schemeClr val="dk1"/>
                </a:solidFill>
                <a:latin typeface="Georgia"/>
                <a:ea typeface="Georgia"/>
                <a:cs typeface="Georgia"/>
                <a:sym typeface="Georgia"/>
              </a:rPr>
              <a:t>Lillian</a:t>
            </a:r>
            <a:endParaRPr sz="1200">
              <a:solidFill>
                <a:schemeClr val="dk1"/>
              </a:solidFill>
              <a:latin typeface="Georgia"/>
              <a:ea typeface="Georgia"/>
              <a:cs typeface="Georgia"/>
              <a:sym typeface="Georgia"/>
            </a:endParaRPr>
          </a:p>
          <a:p>
            <a:pPr indent="-304800" lvl="0" marL="457200" rtl="0" algn="l">
              <a:lnSpc>
                <a:spcPct val="115000"/>
              </a:lnSpc>
              <a:spcBef>
                <a:spcPts val="100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A brief summary of your plan for the rest of the year e.g.,</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Ideas for attacking the problem</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Evidence (e.g., a schedule or milestones) demonstrating that the plan is achievable by May.</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None/>
            </a:pPr>
            <a:r>
              <a:rPr b="1" lang="en" sz="1200">
                <a:solidFill>
                  <a:schemeClr val="dk1"/>
                </a:solidFill>
                <a:latin typeface="Georgia"/>
                <a:ea typeface="Georgia"/>
                <a:cs typeface="Georgia"/>
                <a:sym typeface="Georgia"/>
              </a:rPr>
              <a:t>SOW Plan</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Decision of Machine Learning Approach October 2024</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Fall Presentation October 22 or 29, 2024</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Initial Prototype of Identification Model December 2024</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Initial Prototype of Interface December 2024</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Midyear Update December 6, 2024</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Second Prototype of Identification Model February 2025</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Feature Freeze April 11, 2025</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Final Identification Model April 2025</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Final Interface April 2025</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Code Freeze April 25, 2025</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Poster April 29, 2025</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Clr>
                <a:schemeClr val="dk1"/>
              </a:buClr>
              <a:buSzPts val="1100"/>
              <a:buFont typeface="Arial"/>
              <a:buNone/>
            </a:pPr>
            <a:r>
              <a:rPr lang="en" sz="1200">
                <a:solidFill>
                  <a:schemeClr val="dk1"/>
                </a:solidFill>
                <a:latin typeface="Georgia"/>
                <a:ea typeface="Georgia"/>
                <a:cs typeface="Georgia"/>
                <a:sym typeface="Georgia"/>
              </a:rPr>
              <a:t>Final Report May 9, 2025</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1000"/>
              </a:spcAft>
              <a:buNone/>
            </a:pPr>
            <a:r>
              <a:rPr lang="en" sz="1200">
                <a:solidFill>
                  <a:schemeClr val="dk1"/>
                </a:solidFill>
                <a:latin typeface="Georgia"/>
                <a:ea typeface="Georgia"/>
                <a:cs typeface="Georgia"/>
                <a:sym typeface="Georgia"/>
              </a:rPr>
              <a:t>Project Handoff May 9, 2025</a:t>
            </a:r>
            <a:endParaRPr sz="1200">
              <a:solidFill>
                <a:schemeClr val="dk1"/>
              </a:solidFill>
              <a:latin typeface="Georgia"/>
              <a:ea typeface="Georgia"/>
              <a:cs typeface="Georgia"/>
              <a:sym typeface="Georgia"/>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30da74820d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30da74820d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Devanshi</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0cae583e8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30cae583e8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200">
                <a:solidFill>
                  <a:schemeClr val="dk1"/>
                </a:solidFill>
                <a:latin typeface="Georgia"/>
                <a:ea typeface="Georgia"/>
                <a:cs typeface="Georgia"/>
                <a:sym typeface="Georgia"/>
              </a:rPr>
              <a:t>Lillian</a:t>
            </a:r>
            <a:endParaRPr sz="1200">
              <a:solidFill>
                <a:schemeClr val="dk1"/>
              </a:solidFill>
              <a:latin typeface="Georgia"/>
              <a:ea typeface="Georgia"/>
              <a:cs typeface="Georgia"/>
              <a:sym typeface="Georgia"/>
            </a:endParaRPr>
          </a:p>
          <a:p>
            <a:pPr indent="-304800" lvl="0" marL="457200" rtl="0" algn="l">
              <a:lnSpc>
                <a:spcPct val="115000"/>
              </a:lnSpc>
              <a:spcBef>
                <a:spcPts val="100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A slide with the title "Deliverables", whose content is the list of deliverables for this project.</a:t>
            </a:r>
            <a:endParaRPr b="1"/>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0d4a0ec262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0d4a0ec262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Georgia"/>
                <a:ea typeface="Georgia"/>
                <a:cs typeface="Georgia"/>
                <a:sym typeface="Georgia"/>
              </a:rPr>
              <a:t>Devanshi</a:t>
            </a:r>
            <a:endParaRPr sz="1200">
              <a:solidFill>
                <a:schemeClr val="dk1"/>
              </a:solidFill>
              <a:latin typeface="Georgia"/>
              <a:ea typeface="Georgia"/>
              <a:cs typeface="Georgia"/>
              <a:sym typeface="Georgia"/>
            </a:endParaRPr>
          </a:p>
          <a:p>
            <a:pPr indent="0" lvl="0" marL="0" rtl="0" algn="l">
              <a:spcBef>
                <a:spcPts val="100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30cae583e80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30cae583e8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Georgia"/>
                <a:ea typeface="Georgia"/>
                <a:cs typeface="Georgia"/>
                <a:sym typeface="Georgia"/>
              </a:rPr>
              <a:t>Lillian</a:t>
            </a:r>
            <a:endParaRPr sz="1200">
              <a:solidFill>
                <a:schemeClr val="dk1"/>
              </a:solidFill>
              <a:latin typeface="Georgia"/>
              <a:ea typeface="Georgia"/>
              <a:cs typeface="Georgia"/>
              <a:sym typeface="Georgia"/>
            </a:endParaRPr>
          </a:p>
          <a:p>
            <a:pPr indent="-304800" lvl="0" marL="457200" rtl="0" algn="l">
              <a:lnSpc>
                <a:spcPct val="115000"/>
              </a:lnSpc>
              <a:spcBef>
                <a:spcPts val="100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Sponsors aren’t tech-savvy and are perhaps over-trusting of our model. It will be important that we present its capabilities accurately and make sure they have a level of caution when using it</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If our model generates inaccurate labels and these are blindly trusted, could be scientifically damaging</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If successful our software may be sold as part of a commercial product, potential for inaccurate results to damage science become greater</a:t>
            </a:r>
            <a:endParaRPr sz="1200">
              <a:solidFill>
                <a:schemeClr val="dk1"/>
              </a:solidFill>
              <a:latin typeface="Georgia"/>
              <a:ea typeface="Georgia"/>
              <a:cs typeface="Georgia"/>
              <a:sym typeface="Georgia"/>
            </a:endParaRPr>
          </a:p>
          <a:p>
            <a:pPr indent="-304800" lvl="0" marL="4572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Working with proprietary data, care should be taken to ensure data is not released</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None/>
            </a:pPr>
            <a:r>
              <a:rPr lang="en" sz="1200">
                <a:solidFill>
                  <a:schemeClr val="dk1"/>
                </a:solidFill>
                <a:latin typeface="Georgia"/>
                <a:ea typeface="Georgia"/>
                <a:cs typeface="Georgia"/>
                <a:sym typeface="Georgia"/>
              </a:rPr>
              <a:t>—--</a:t>
            </a:r>
            <a:endParaRPr sz="1200">
              <a:solidFill>
                <a:schemeClr val="dk1"/>
              </a:solidFill>
              <a:latin typeface="Georgia"/>
              <a:ea typeface="Georgia"/>
              <a:cs typeface="Georgia"/>
              <a:sym typeface="Georgia"/>
            </a:endParaRPr>
          </a:p>
          <a:p>
            <a:pPr indent="-304800" lvl="0" marL="457200" rtl="0" algn="l">
              <a:lnSpc>
                <a:spcPct val="115000"/>
              </a:lnSpc>
              <a:spcBef>
                <a:spcPts val="100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An "Ethics" slide that raises one important ethical issue that your team needs to keep in mind while working on this project; see the instructions below.</a:t>
            </a:r>
            <a:br>
              <a:rPr lang="en" sz="1200">
                <a:solidFill>
                  <a:schemeClr val="dk1"/>
                </a:solidFill>
                <a:latin typeface="Georgia"/>
                <a:ea typeface="Georgia"/>
                <a:cs typeface="Georgia"/>
                <a:sym typeface="Georgia"/>
              </a:rPr>
            </a:br>
            <a:endParaRPr sz="1200">
              <a:solidFill>
                <a:schemeClr val="dk1"/>
              </a:solidFill>
              <a:latin typeface="Georgia"/>
              <a:ea typeface="Georgia"/>
              <a:cs typeface="Georgia"/>
              <a:sym typeface="Georgia"/>
            </a:endParaRPr>
          </a:p>
          <a:p>
            <a:pPr indent="0" lvl="0" marL="0" marR="0" rtl="0" algn="l">
              <a:lnSpc>
                <a:spcPct val="115000"/>
              </a:lnSpc>
              <a:spcBef>
                <a:spcPts val="1000"/>
              </a:spcBef>
              <a:spcAft>
                <a:spcPts val="0"/>
              </a:spcAft>
              <a:buNone/>
            </a:pPr>
            <a:r>
              <a:rPr b="1" lang="en" sz="2600">
                <a:solidFill>
                  <a:srgbClr val="073763"/>
                </a:solidFill>
                <a:latin typeface="Calibri"/>
                <a:ea typeface="Calibri"/>
                <a:cs typeface="Calibri"/>
                <a:sym typeface="Calibri"/>
              </a:rPr>
              <a:t>The Ethics Slide</a:t>
            </a:r>
            <a:endParaRPr b="1" sz="2600">
              <a:solidFill>
                <a:srgbClr val="073763"/>
              </a:solidFill>
              <a:latin typeface="Calibri"/>
              <a:ea typeface="Calibri"/>
              <a:cs typeface="Calibri"/>
              <a:sym typeface="Calibri"/>
            </a:endParaRPr>
          </a:p>
          <a:p>
            <a:pPr indent="0" lvl="0" marL="0" rtl="0" algn="l">
              <a:lnSpc>
                <a:spcPct val="115000"/>
              </a:lnSpc>
              <a:spcBef>
                <a:spcPts val="1000"/>
              </a:spcBef>
              <a:spcAft>
                <a:spcPts val="0"/>
              </a:spcAft>
              <a:buNone/>
            </a:pPr>
            <a:r>
              <a:rPr lang="en" sz="1200">
                <a:solidFill>
                  <a:schemeClr val="dk1"/>
                </a:solidFill>
                <a:latin typeface="Georgia"/>
                <a:ea typeface="Georgia"/>
                <a:cs typeface="Georgia"/>
                <a:sym typeface="Georgia"/>
              </a:rPr>
              <a:t>Your talk must discuss one important ethical issue that your team will need to keep in mind while working on this project. </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None/>
            </a:pPr>
            <a:r>
              <a:rPr lang="en" sz="1200">
                <a:solidFill>
                  <a:schemeClr val="dk1"/>
                </a:solidFill>
                <a:latin typeface="Georgia"/>
                <a:ea typeface="Georgia"/>
                <a:cs typeface="Georgia"/>
                <a:sym typeface="Georgia"/>
              </a:rPr>
              <a:t>In particular, this should be something your team has the agency to impact as part of your project. In other words, try to identify </a:t>
            </a:r>
            <a:r>
              <a:rPr i="1" lang="en" sz="1200">
                <a:solidFill>
                  <a:schemeClr val="dk1"/>
                </a:solidFill>
                <a:latin typeface="Georgia"/>
                <a:ea typeface="Georgia"/>
                <a:cs typeface="Georgia"/>
                <a:sym typeface="Georgia"/>
              </a:rPr>
              <a:t>an ethical issue that your team can do (or has done) something about</a:t>
            </a:r>
            <a:r>
              <a:rPr lang="en" sz="1200">
                <a:solidFill>
                  <a:schemeClr val="dk1"/>
                </a:solidFill>
                <a:latin typeface="Georgia"/>
                <a:ea typeface="Georgia"/>
                <a:cs typeface="Georgia"/>
                <a:sym typeface="Georgia"/>
              </a:rPr>
              <a:t> by adjusting the methods or outcomes of your project.  </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None/>
            </a:pPr>
            <a:r>
              <a:rPr lang="en" sz="1200">
                <a:solidFill>
                  <a:schemeClr val="dk1"/>
                </a:solidFill>
                <a:latin typeface="Georgia"/>
                <a:ea typeface="Georgia"/>
                <a:cs typeface="Georgia"/>
                <a:sym typeface="Georgia"/>
              </a:rPr>
              <a:t>In choosing, you might think about the following (non-exhaustive!) list of questions:</a:t>
            </a:r>
            <a:endParaRPr sz="1200">
              <a:solidFill>
                <a:schemeClr val="dk1"/>
              </a:solidFill>
              <a:latin typeface="Georgia"/>
              <a:ea typeface="Georgia"/>
              <a:cs typeface="Georgia"/>
              <a:sym typeface="Georgia"/>
            </a:endParaRPr>
          </a:p>
          <a:p>
            <a:pPr indent="-304800" lvl="0" marL="457200" rtl="0" algn="l">
              <a:lnSpc>
                <a:spcPct val="115000"/>
              </a:lnSpc>
              <a:spcBef>
                <a:spcPts val="100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If your project works with or stores data that is not fully public, what are the consequences if the data were to become fully public? What are your legal and moral responsibilities in handling this data?</a:t>
            </a:r>
            <a:br>
              <a:rPr lang="en" sz="1200">
                <a:solidFill>
                  <a:schemeClr val="dk1"/>
                </a:solidFill>
                <a:latin typeface="Georgia"/>
                <a:ea typeface="Georgia"/>
                <a:cs typeface="Georgia"/>
                <a:sym typeface="Georgia"/>
              </a:rPr>
            </a:br>
            <a:endParaRPr sz="1200">
              <a:solidFill>
                <a:schemeClr val="dk1"/>
              </a:solidFill>
              <a:latin typeface="Georgia"/>
              <a:ea typeface="Georgia"/>
              <a:cs typeface="Georgia"/>
              <a:sym typeface="Georgia"/>
            </a:endParaRPr>
          </a:p>
          <a:p>
            <a:pPr indent="-304800" lvl="0" marL="4572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If your project works with data sources (for example, as input to an AI model), how was the data sourced? Are there any considerations to take into account about how the data was acquired? Are there any potential omissions from the data set, and how would using the data set with these omissions affect people?</a:t>
            </a:r>
            <a:br>
              <a:rPr lang="en" sz="1200">
                <a:solidFill>
                  <a:schemeClr val="dk1"/>
                </a:solidFill>
                <a:latin typeface="Georgia"/>
                <a:ea typeface="Georgia"/>
                <a:cs typeface="Georgia"/>
                <a:sym typeface="Georgia"/>
              </a:rPr>
            </a:br>
            <a:endParaRPr sz="1200">
              <a:solidFill>
                <a:schemeClr val="dk1"/>
              </a:solidFill>
              <a:latin typeface="Georgia"/>
              <a:ea typeface="Georgia"/>
              <a:cs typeface="Georgia"/>
              <a:sym typeface="Georgia"/>
            </a:endParaRPr>
          </a:p>
          <a:p>
            <a:pPr indent="-304800" lvl="0" marL="4572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If your project requires a lot of computation (e.g., to build a model, or run a simulation), what are the energy and/or environmental considerations for the project? </a:t>
            </a:r>
            <a:br>
              <a:rPr lang="en" sz="1200">
                <a:solidFill>
                  <a:schemeClr val="dk1"/>
                </a:solidFill>
                <a:latin typeface="Georgia"/>
                <a:ea typeface="Georgia"/>
                <a:cs typeface="Georgia"/>
                <a:sym typeface="Georgia"/>
              </a:rPr>
            </a:br>
            <a:endParaRPr sz="1200">
              <a:solidFill>
                <a:schemeClr val="dk1"/>
              </a:solidFill>
              <a:latin typeface="Georgia"/>
              <a:ea typeface="Georgia"/>
              <a:cs typeface="Georgia"/>
              <a:sym typeface="Georgia"/>
            </a:endParaRPr>
          </a:p>
          <a:p>
            <a:pPr indent="-304800" lvl="0" marL="4572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What responsibility do you have to make sure the project can continue after you stop working on it and hand it over? What are the resources (not just equipment, but also support personnel) that your project will require long-term? What are the consequences of requiring those resources, in terms of sustainability of the project?</a:t>
            </a:r>
            <a:br>
              <a:rPr lang="en" sz="1200">
                <a:solidFill>
                  <a:schemeClr val="dk1"/>
                </a:solidFill>
                <a:latin typeface="Georgia"/>
                <a:ea typeface="Georgia"/>
                <a:cs typeface="Georgia"/>
                <a:sym typeface="Georgia"/>
              </a:rPr>
            </a:br>
            <a:endParaRPr sz="1200">
              <a:solidFill>
                <a:schemeClr val="dk1"/>
              </a:solidFill>
              <a:latin typeface="Georgia"/>
              <a:ea typeface="Georgia"/>
              <a:cs typeface="Georgia"/>
              <a:sym typeface="Georgia"/>
            </a:endParaRPr>
          </a:p>
          <a:p>
            <a:pPr indent="-304800" lvl="0" marL="4572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If your project is likely to affect people further downstream (users, customers, employees, etc.), what responsibilities do you have to them (in terms of the content of your work, the quality of your work, or how you document and communicate limitations of your work)? Is your work likely to affect everyone equally, or primarily benefit/disadvantage specific groups?</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0"/>
              </a:spcAft>
              <a:buNone/>
            </a:pPr>
            <a:r>
              <a:rPr lang="en" sz="1200">
                <a:solidFill>
                  <a:schemeClr val="dk1"/>
                </a:solidFill>
                <a:latin typeface="Georgia"/>
                <a:ea typeface="Georgia"/>
                <a:cs typeface="Georgia"/>
                <a:sym typeface="Georgia"/>
              </a:rPr>
              <a:t>You can also consult ethical requirements of relevant professional societies, such as the </a:t>
            </a:r>
            <a:r>
              <a:rPr lang="en" sz="1200" u="sng">
                <a:solidFill>
                  <a:srgbClr val="1155CC"/>
                </a:solidFill>
                <a:latin typeface="Georgia"/>
                <a:ea typeface="Georgia"/>
                <a:cs typeface="Georgia"/>
                <a:sym typeface="Georgia"/>
                <a:hlinkClick r:id="rId2">
                  <a:extLst>
                    <a:ext uri="{A12FA001-AC4F-418D-AE19-62706E023703}">
                      <ahyp:hlinkClr val="tx"/>
                    </a:ext>
                  </a:extLst>
                </a:hlinkClick>
              </a:rPr>
              <a:t>ACM Code of Ethics and Professional Conduct</a:t>
            </a:r>
            <a:r>
              <a:rPr lang="en" sz="1200">
                <a:solidFill>
                  <a:schemeClr val="dk1"/>
                </a:solidFill>
                <a:latin typeface="Georgia"/>
                <a:ea typeface="Georgia"/>
                <a:cs typeface="Georgia"/>
                <a:sym typeface="Georgia"/>
              </a:rPr>
              <a:t> and the </a:t>
            </a:r>
            <a:r>
              <a:rPr lang="en" sz="1200" u="sng">
                <a:solidFill>
                  <a:srgbClr val="1155CC"/>
                </a:solidFill>
                <a:latin typeface="Georgia"/>
                <a:ea typeface="Georgia"/>
                <a:cs typeface="Georgia"/>
                <a:sym typeface="Georgia"/>
                <a:hlinkClick r:id="rId3">
                  <a:extLst>
                    <a:ext uri="{A12FA001-AC4F-418D-AE19-62706E023703}">
                      <ahyp:hlinkClr val="tx"/>
                    </a:ext>
                  </a:extLst>
                </a:hlinkClick>
              </a:rPr>
              <a:t>AMS Policy Statement on Ethical Guidelines</a:t>
            </a:r>
            <a:r>
              <a:rPr lang="en" sz="1200">
                <a:solidFill>
                  <a:schemeClr val="dk1"/>
                </a:solidFill>
                <a:latin typeface="Georgia"/>
                <a:ea typeface="Georgia"/>
                <a:cs typeface="Georgia"/>
                <a:sym typeface="Georgia"/>
              </a:rPr>
              <a:t>.</a:t>
            </a:r>
            <a:endParaRPr sz="1200">
              <a:solidFill>
                <a:schemeClr val="dk1"/>
              </a:solidFill>
              <a:latin typeface="Georgia"/>
              <a:ea typeface="Georgia"/>
              <a:cs typeface="Georgia"/>
              <a:sym typeface="Georgia"/>
            </a:endParaRPr>
          </a:p>
          <a:p>
            <a:pPr indent="0" lvl="0" marL="0" rtl="0" algn="l">
              <a:lnSpc>
                <a:spcPct val="115000"/>
              </a:lnSpc>
              <a:spcBef>
                <a:spcPts val="1000"/>
              </a:spcBef>
              <a:spcAft>
                <a:spcPts val="1000"/>
              </a:spcAft>
              <a:buNone/>
            </a:pPr>
            <a:r>
              <a:rPr i="1" lang="en" sz="1200">
                <a:solidFill>
                  <a:schemeClr val="dk1"/>
                </a:solidFill>
                <a:latin typeface="Georgia"/>
                <a:ea typeface="Georgia"/>
                <a:cs typeface="Georgia"/>
                <a:sym typeface="Georgia"/>
              </a:rPr>
              <a:t>Many (or most) projects will have multiple important ethical aspects! We encourage you to keep them all in mind as you do the work, but for such a short talk, there's really only time to give one the full attention it deserves.</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0cae583e80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30cae583e80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Georgia"/>
                <a:ea typeface="Georgia"/>
                <a:cs typeface="Georgia"/>
                <a:sym typeface="Georgia"/>
              </a:rPr>
              <a:t>Whoever is last (Lillian)</a:t>
            </a:r>
            <a:endParaRPr sz="1200">
              <a:solidFill>
                <a:schemeClr val="dk1"/>
              </a:solidFill>
              <a:latin typeface="Georgia"/>
              <a:ea typeface="Georgia"/>
              <a:cs typeface="Georgia"/>
              <a:sym typeface="Georgia"/>
            </a:endParaRPr>
          </a:p>
          <a:p>
            <a:pPr indent="-304800" lvl="0" marL="457200" rtl="0" algn="l">
              <a:lnSpc>
                <a:spcPct val="115000"/>
              </a:lnSpc>
              <a:spcBef>
                <a:spcPts val="100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Optionally, an "Acknowledgements" slide to thank people who provided significant help despite not being formally part of the project, e.g.,</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colleagues of your liaisons who provided useful background or advice</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faculty members (other the advisor) who made technical suggestions</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college staff members who went above and beyond in arranging logistics</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anyone else who significantly contributed but who is not listed on the title slide</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30e1972ee27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30e1972ee27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0cae583e8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0cae583e8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Georgia"/>
                <a:ea typeface="Georgia"/>
                <a:cs typeface="Georgia"/>
                <a:sym typeface="Georgia"/>
              </a:rPr>
              <a:t>Mehrezat</a:t>
            </a:r>
            <a:endParaRPr sz="1200">
              <a:solidFill>
                <a:schemeClr val="dk1"/>
              </a:solidFill>
              <a:latin typeface="Georgia"/>
              <a:ea typeface="Georgia"/>
              <a:cs typeface="Georgia"/>
              <a:sym typeface="Georgia"/>
            </a:endParaRPr>
          </a:p>
          <a:p>
            <a:pPr indent="-304800" lvl="0" marL="457200" rtl="0" algn="l">
              <a:lnSpc>
                <a:spcPct val="115000"/>
              </a:lnSpc>
              <a:spcBef>
                <a:spcPts val="100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A final slide with the title "Questions?" that contains one or more helpful prompts for discussion, e.g., any or all of</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relevant keywords</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recap of important diagrams</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the project statement</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aspects of the project where you particularly want feedback</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questions that your team would like to crowdsource</a:t>
            </a:r>
            <a:endParaRPr sz="1200">
              <a:solidFill>
                <a:schemeClr val="dk1"/>
              </a:solidFill>
              <a:latin typeface="Georgia"/>
              <a:ea typeface="Georgia"/>
              <a:cs typeface="Georgia"/>
              <a:sym typeface="Georgia"/>
            </a:endParaRPr>
          </a:p>
          <a:p>
            <a:pPr indent="-304800" lvl="1" marL="914400" rtl="0" algn="l">
              <a:lnSpc>
                <a:spcPct val="115000"/>
              </a:lnSpc>
              <a:spcBef>
                <a:spcPts val="0"/>
              </a:spcBef>
              <a:spcAft>
                <a:spcPts val="0"/>
              </a:spcAft>
              <a:buClr>
                <a:schemeClr val="dk1"/>
              </a:buClr>
              <a:buSzPts val="1200"/>
              <a:buFont typeface="Georgia"/>
              <a:buChar char="○"/>
            </a:pPr>
            <a:r>
              <a:rPr lang="en" sz="1200">
                <a:solidFill>
                  <a:schemeClr val="dk1"/>
                </a:solidFill>
                <a:latin typeface="Georgia"/>
                <a:ea typeface="Georgia"/>
                <a:cs typeface="Georgia"/>
                <a:sym typeface="Georgia"/>
              </a:rPr>
              <a:t>...</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0e1972ee27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0e1972ee27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0d4a0ec26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0d4a0ec26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Georgia"/>
                <a:ea typeface="Georgia"/>
                <a:cs typeface="Georgia"/>
                <a:sym typeface="Georgia"/>
              </a:rPr>
              <a:t>Devanshi</a:t>
            </a:r>
            <a:endParaRPr sz="1200">
              <a:solidFill>
                <a:schemeClr val="dk1"/>
              </a:solidFill>
              <a:latin typeface="Georgia"/>
              <a:ea typeface="Georgia"/>
              <a:cs typeface="Georgia"/>
              <a:sym typeface="Georgia"/>
            </a:endParaRPr>
          </a:p>
          <a:p>
            <a:pPr indent="0" lvl="0" marL="0" rtl="0" algn="l">
              <a:spcBef>
                <a:spcPts val="10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0d4a0ec262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0d4a0ec262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Georgia"/>
                <a:ea typeface="Georgia"/>
                <a:cs typeface="Georgia"/>
                <a:sym typeface="Georgia"/>
              </a:rPr>
              <a:t>Devanshi</a:t>
            </a:r>
            <a:endParaRPr sz="1200">
              <a:solidFill>
                <a:schemeClr val="dk1"/>
              </a:solidFill>
              <a:latin typeface="Georgia"/>
              <a:ea typeface="Georgia"/>
              <a:cs typeface="Georgia"/>
              <a:sym typeface="Georgia"/>
            </a:endParaRPr>
          </a:p>
          <a:p>
            <a:pPr indent="0" lvl="0" marL="0" rtl="0" algn="l">
              <a:spcBef>
                <a:spcPts val="10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0d4a0ec262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0d4a0ec262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Georgia"/>
                <a:ea typeface="Georgia"/>
                <a:cs typeface="Georgia"/>
                <a:sym typeface="Georgia"/>
              </a:rPr>
              <a:t>Devanshi</a:t>
            </a:r>
            <a:endParaRPr sz="1200">
              <a:solidFill>
                <a:schemeClr val="dk1"/>
              </a:solidFill>
              <a:latin typeface="Georgia"/>
              <a:ea typeface="Georgia"/>
              <a:cs typeface="Georgia"/>
              <a:sym typeface="Georgia"/>
            </a:endParaRPr>
          </a:p>
          <a:p>
            <a:pPr indent="0" lvl="0" marL="0" rtl="0" algn="l">
              <a:spcBef>
                <a:spcPts val="10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0d4a0ec26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0d4a0ec26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Georgia"/>
                <a:ea typeface="Georgia"/>
                <a:cs typeface="Georgia"/>
                <a:sym typeface="Georgia"/>
              </a:rPr>
              <a:t>Devanshi</a:t>
            </a:r>
            <a:endParaRPr sz="1200">
              <a:solidFill>
                <a:schemeClr val="dk1"/>
              </a:solidFill>
              <a:latin typeface="Georgia"/>
              <a:ea typeface="Georgia"/>
              <a:cs typeface="Georgia"/>
              <a:sym typeface="Georgia"/>
            </a:endParaRPr>
          </a:p>
          <a:p>
            <a:pPr indent="0" lvl="0" marL="0" rtl="0" algn="l">
              <a:spcBef>
                <a:spcPts val="10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0f9cf066b1_3_4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0f9cf066b1_3_4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Georgia"/>
                <a:ea typeface="Georgia"/>
                <a:cs typeface="Georgia"/>
                <a:sym typeface="Georgia"/>
              </a:rPr>
              <a:t>Devanshi</a:t>
            </a:r>
            <a:endParaRPr sz="1200">
              <a:solidFill>
                <a:schemeClr val="dk1"/>
              </a:solidFill>
              <a:latin typeface="Georgia"/>
              <a:ea typeface="Georgia"/>
              <a:cs typeface="Georgia"/>
              <a:sym typeface="Georgia"/>
            </a:endParaRPr>
          </a:p>
          <a:p>
            <a:pPr indent="0" lvl="0" marL="0" rtl="0" algn="l">
              <a:spcBef>
                <a:spcPts val="10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0d4a0ec262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0d4a0ec262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Georgia"/>
                <a:ea typeface="Georgia"/>
                <a:cs typeface="Georgia"/>
                <a:sym typeface="Georgia"/>
              </a:rPr>
              <a:t>Devanshi</a:t>
            </a:r>
            <a:endParaRPr sz="1200">
              <a:solidFill>
                <a:schemeClr val="dk1"/>
              </a:solidFill>
              <a:latin typeface="Georgia"/>
              <a:ea typeface="Georgia"/>
              <a:cs typeface="Georgia"/>
              <a:sym typeface="Georgia"/>
            </a:endParaRPr>
          </a:p>
          <a:p>
            <a:pPr indent="0" lvl="0" marL="0" rtl="0" algn="l">
              <a:spcBef>
                <a:spcPts val="10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www.npr.org/2019/08/04/748002281/a-history-of-the-mosquito-our-deadliest-predator" TargetMode="Externa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1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9.png"/><Relationship Id="rId4" Type="http://schemas.openxmlformats.org/officeDocument/2006/relationships/image" Target="../media/image13.png"/><Relationship Id="rId5" Type="http://schemas.openxmlformats.org/officeDocument/2006/relationships/image" Target="../media/image2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6.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21.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14.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20.gif"/><Relationship Id="rId4" Type="http://schemas.openxmlformats.org/officeDocument/2006/relationships/image" Target="../media/image19.gif"/><Relationship Id="rId5" Type="http://schemas.openxmlformats.org/officeDocument/2006/relationships/image" Target="../media/image26.gif"/><Relationship Id="rId6" Type="http://schemas.openxmlformats.org/officeDocument/2006/relationships/image" Target="../media/image22.gif"/><Relationship Id="rId7" Type="http://schemas.openxmlformats.org/officeDocument/2006/relationships/image" Target="../media/image18.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4.jpg"/><Relationship Id="rId4" Type="http://schemas.openxmlformats.org/officeDocument/2006/relationships/image" Target="../media/image10.png"/><Relationship Id="rId5"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6770925" y="4188924"/>
            <a:ext cx="1068075" cy="1068075"/>
          </a:xfrm>
          <a:prstGeom prst="rect">
            <a:avLst/>
          </a:prstGeom>
          <a:noFill/>
          <a:ln>
            <a:noFill/>
          </a:ln>
        </p:spPr>
      </p:pic>
      <p:sp>
        <p:nvSpPr>
          <p:cNvPr id="55" name="Google Shape;55;p13"/>
          <p:cNvSpPr txBox="1"/>
          <p:nvPr>
            <p:ph type="ctrTitle"/>
          </p:nvPr>
        </p:nvSpPr>
        <p:spPr>
          <a:xfrm>
            <a:off x="311700" y="301875"/>
            <a:ext cx="8520600" cy="30231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Time-series Modeling, Analysis, Interface, and Insight from </a:t>
            </a:r>
            <a:r>
              <a:rPr lang="en"/>
              <a:t>Entomological</a:t>
            </a:r>
            <a:r>
              <a:rPr lang="en"/>
              <a:t> Electropenetrography</a:t>
            </a:r>
            <a:endParaRPr/>
          </a:p>
        </p:txBody>
      </p:sp>
      <p:sp>
        <p:nvSpPr>
          <p:cNvPr id="56" name="Google Shape;56;p13"/>
          <p:cNvSpPr txBox="1"/>
          <p:nvPr>
            <p:ph idx="1" type="subTitle"/>
          </p:nvPr>
        </p:nvSpPr>
        <p:spPr>
          <a:xfrm>
            <a:off x="311700" y="3324975"/>
            <a:ext cx="8520600" cy="980700"/>
          </a:xfrm>
          <a:prstGeom prst="rect">
            <a:avLst/>
          </a:prstGeom>
        </p:spPr>
        <p:txBody>
          <a:bodyPr anchorCtr="0" anchor="t" bIns="91425" lIns="91425" spcFirstLastPara="1" rIns="91425" wrap="square" tIns="91425">
            <a:normAutofit fontScale="55000"/>
          </a:bodyPr>
          <a:lstStyle/>
          <a:p>
            <a:pPr indent="0" lvl="0" marL="0" rtl="0" algn="l">
              <a:lnSpc>
                <a:spcPct val="100000"/>
              </a:lnSpc>
              <a:spcBef>
                <a:spcPts val="0"/>
              </a:spcBef>
              <a:spcAft>
                <a:spcPts val="0"/>
              </a:spcAft>
              <a:buNone/>
            </a:pPr>
            <a:r>
              <a:rPr b="1" lang="en"/>
              <a:t>Team</a:t>
            </a:r>
            <a:r>
              <a:rPr lang="en"/>
              <a:t>: Mehrezat Abbas (TL), Devanshi Guglani, Milo Knell, Zachary Traul, </a:t>
            </a:r>
            <a:r>
              <a:rPr lang="en"/>
              <a:t>Lillian Vernooy</a:t>
            </a:r>
            <a:endParaRPr/>
          </a:p>
          <a:p>
            <a:pPr indent="0" lvl="0" marL="0" rtl="0" algn="l">
              <a:lnSpc>
                <a:spcPct val="100000"/>
              </a:lnSpc>
              <a:spcBef>
                <a:spcPts val="0"/>
              </a:spcBef>
              <a:spcAft>
                <a:spcPts val="0"/>
              </a:spcAft>
              <a:buNone/>
            </a:pPr>
            <a:r>
              <a:rPr b="1" lang="en"/>
              <a:t>Advisor</a:t>
            </a:r>
            <a:r>
              <a:rPr lang="en"/>
              <a:t>: Prof. Gabriel Hope</a:t>
            </a:r>
            <a:endParaRPr/>
          </a:p>
          <a:p>
            <a:pPr indent="0" lvl="0" marL="0" rtl="0" algn="l">
              <a:lnSpc>
                <a:spcPct val="100000"/>
              </a:lnSpc>
              <a:spcBef>
                <a:spcPts val="0"/>
              </a:spcBef>
              <a:spcAft>
                <a:spcPts val="0"/>
              </a:spcAft>
              <a:buNone/>
            </a:pPr>
            <a:r>
              <a:rPr b="1" lang="en"/>
              <a:t>Liaisons</a:t>
            </a:r>
            <a:r>
              <a:rPr lang="en"/>
              <a:t>: Dr. Elaine Backus (USDA), Dr. Anastasia Cooper (Auburn), Dr. Kathryn Reif (Auburn)</a:t>
            </a:r>
            <a:endParaRPr/>
          </a:p>
        </p:txBody>
      </p:sp>
      <p:pic>
        <p:nvPicPr>
          <p:cNvPr id="57" name="Google Shape;57;p13"/>
          <p:cNvPicPr preferRelativeResize="0"/>
          <p:nvPr/>
        </p:nvPicPr>
        <p:blipFill>
          <a:blip r:embed="rId4">
            <a:alphaModFix/>
          </a:blip>
          <a:stretch>
            <a:fillRect/>
          </a:stretch>
        </p:blipFill>
        <p:spPr>
          <a:xfrm>
            <a:off x="7869675" y="4232625"/>
            <a:ext cx="1068073" cy="1068073"/>
          </a:xfrm>
          <a:prstGeom prst="rect">
            <a:avLst/>
          </a:prstGeom>
          <a:noFill/>
          <a:ln>
            <a:noFill/>
          </a:ln>
        </p:spPr>
      </p:pic>
      <p:pic>
        <p:nvPicPr>
          <p:cNvPr id="58" name="Google Shape;58;p13"/>
          <p:cNvPicPr preferRelativeResize="0"/>
          <p:nvPr/>
        </p:nvPicPr>
        <p:blipFill>
          <a:blip r:embed="rId5">
            <a:alphaModFix/>
          </a:blip>
          <a:stretch>
            <a:fillRect/>
          </a:stretch>
        </p:blipFill>
        <p:spPr>
          <a:xfrm>
            <a:off x="136000" y="4305675"/>
            <a:ext cx="712850" cy="7128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EPG</a:t>
            </a:r>
            <a:endParaRPr/>
          </a:p>
        </p:txBody>
      </p:sp>
      <p:pic>
        <p:nvPicPr>
          <p:cNvPr id="122" name="Google Shape;122;p22"/>
          <p:cNvPicPr preferRelativeResize="0"/>
          <p:nvPr/>
        </p:nvPicPr>
        <p:blipFill>
          <a:blip r:embed="rId3">
            <a:alphaModFix/>
          </a:blip>
          <a:stretch>
            <a:fillRect/>
          </a:stretch>
        </p:blipFill>
        <p:spPr>
          <a:xfrm>
            <a:off x="1417949" y="652275"/>
            <a:ext cx="6528952" cy="36715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Who cares? (Here’s why you should!)</a:t>
            </a:r>
            <a:endParaRPr/>
          </a:p>
        </p:txBody>
      </p:sp>
      <p:sp>
        <p:nvSpPr>
          <p:cNvPr id="128" name="Google Shape;128;p23"/>
          <p:cNvSpPr txBox="1"/>
          <p:nvPr/>
        </p:nvSpPr>
        <p:spPr>
          <a:xfrm>
            <a:off x="569750" y="1667475"/>
            <a:ext cx="7796400" cy="1569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dk2"/>
                </a:solidFill>
              </a:rPr>
              <a:t>200,000 years</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108 </a:t>
            </a:r>
            <a:r>
              <a:rPr lang="en" sz="1800">
                <a:solidFill>
                  <a:schemeClr val="dk2"/>
                </a:solidFill>
              </a:rPr>
              <a:t>billion</a:t>
            </a:r>
            <a:r>
              <a:rPr lang="en" sz="1800">
                <a:solidFill>
                  <a:schemeClr val="dk2"/>
                </a:solidFill>
              </a:rPr>
              <a:t> humans</a:t>
            </a:r>
            <a:endParaRPr sz="1800">
              <a:solidFill>
                <a:schemeClr val="dk2"/>
              </a:solidFill>
            </a:endParaRPr>
          </a:p>
          <a:p>
            <a:pPr indent="0" lvl="0" marL="0" rtl="0" algn="l">
              <a:spcBef>
                <a:spcPts val="0"/>
              </a:spcBef>
              <a:spcAft>
                <a:spcPts val="0"/>
              </a:spcAft>
              <a:buNone/>
            </a:pPr>
            <a:r>
              <a:t/>
            </a:r>
            <a:endParaRPr sz="1800">
              <a:solidFill>
                <a:schemeClr val="dk2"/>
              </a:solidFill>
            </a:endParaRPr>
          </a:p>
          <a:p>
            <a:pPr indent="0" lvl="0" marL="0" rtl="0" algn="l">
              <a:spcBef>
                <a:spcPts val="0"/>
              </a:spcBef>
              <a:spcAft>
                <a:spcPts val="0"/>
              </a:spcAft>
              <a:buNone/>
            </a:pPr>
            <a:r>
              <a:rPr lang="en" sz="1800">
                <a:solidFill>
                  <a:schemeClr val="dk2"/>
                </a:solidFill>
              </a:rPr>
              <a:t>52 billion killed by mosquitos</a:t>
            </a:r>
            <a:endParaRPr sz="1800">
              <a:solidFill>
                <a:schemeClr val="dk2"/>
              </a:solidFill>
            </a:endParaRPr>
          </a:p>
        </p:txBody>
      </p:sp>
      <p:sp>
        <p:nvSpPr>
          <p:cNvPr id="129" name="Google Shape;129;p23"/>
          <p:cNvSpPr txBox="1"/>
          <p:nvPr/>
        </p:nvSpPr>
        <p:spPr>
          <a:xfrm>
            <a:off x="6022175" y="3958225"/>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hlinkClick r:id="rId3"/>
              </a:rPr>
              <a:t>Our Deadliest Predator [source]</a:t>
            </a:r>
            <a:endParaRPr/>
          </a:p>
        </p:txBody>
      </p:sp>
      <p:pic>
        <p:nvPicPr>
          <p:cNvPr id="130" name="Google Shape;130;p23"/>
          <p:cNvPicPr preferRelativeResize="0"/>
          <p:nvPr/>
        </p:nvPicPr>
        <p:blipFill rotWithShape="1">
          <a:blip r:embed="rId4">
            <a:alphaModFix/>
          </a:blip>
          <a:srcRect b="10257" l="0" r="0" t="0"/>
          <a:stretch/>
        </p:blipFill>
        <p:spPr>
          <a:xfrm>
            <a:off x="6375650" y="445022"/>
            <a:ext cx="2526648" cy="32121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can we help?</a:t>
            </a:r>
            <a:endParaRPr/>
          </a:p>
        </p:txBody>
      </p:sp>
      <p:sp>
        <p:nvSpPr>
          <p:cNvPr id="136" name="Google Shape;136;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Waveform labelling is presently done manually</a:t>
            </a:r>
            <a:endParaRPr/>
          </a:p>
          <a:p>
            <a:pPr indent="-342900" lvl="0" marL="457200" rtl="0" algn="l">
              <a:spcBef>
                <a:spcPts val="0"/>
              </a:spcBef>
              <a:spcAft>
                <a:spcPts val="0"/>
              </a:spcAft>
              <a:buSzPts val="1800"/>
              <a:buChar char="-"/>
            </a:pPr>
            <a:r>
              <a:rPr lang="en"/>
              <a:t>This menial task takes ages, subject to inaccuracies</a:t>
            </a:r>
            <a:endParaRPr/>
          </a:p>
          <a:p>
            <a:pPr indent="-342900" lvl="0" marL="457200" rtl="0" algn="l">
              <a:spcBef>
                <a:spcPts val="0"/>
              </a:spcBef>
              <a:spcAft>
                <a:spcPts val="0"/>
              </a:spcAft>
              <a:buSzPts val="1800"/>
              <a:buChar char="-"/>
            </a:pPr>
            <a:r>
              <a:rPr lang="en"/>
              <a:t>Putting a bottleneck on research, delaying advancement </a:t>
            </a:r>
            <a:endParaRPr/>
          </a:p>
        </p:txBody>
      </p:sp>
      <p:pic>
        <p:nvPicPr>
          <p:cNvPr id="137" name="Google Shape;137;p24"/>
          <p:cNvPicPr preferRelativeResize="0"/>
          <p:nvPr/>
        </p:nvPicPr>
        <p:blipFill>
          <a:blip r:embed="rId3">
            <a:alphaModFix/>
          </a:blip>
          <a:stretch>
            <a:fillRect/>
          </a:stretch>
        </p:blipFill>
        <p:spPr>
          <a:xfrm>
            <a:off x="2135550" y="2401975"/>
            <a:ext cx="4031649" cy="24189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5"/>
          <p:cNvSpPr txBox="1"/>
          <p:nvPr>
            <p:ph type="title"/>
          </p:nvPr>
        </p:nvSpPr>
        <p:spPr>
          <a:xfrm>
            <a:off x="3879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 Statement</a:t>
            </a:r>
            <a:endParaRPr/>
          </a:p>
        </p:txBody>
      </p:sp>
      <p:sp>
        <p:nvSpPr>
          <p:cNvPr id="143" name="Google Shape;143;p25"/>
          <p:cNvSpPr txBox="1"/>
          <p:nvPr>
            <p:ph idx="1" type="body"/>
          </p:nvPr>
        </p:nvSpPr>
        <p:spPr>
          <a:xfrm>
            <a:off x="387900" y="1430000"/>
            <a:ext cx="7979400" cy="23073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3400">
                <a:solidFill>
                  <a:schemeClr val="dk1"/>
                </a:solidFill>
              </a:rPr>
              <a:t>We seek to automate</a:t>
            </a:r>
            <a:r>
              <a:rPr lang="en" sz="3400">
                <a:solidFill>
                  <a:schemeClr val="dk1"/>
                </a:solidFill>
              </a:rPr>
              <a:t> </a:t>
            </a:r>
            <a:r>
              <a:rPr lang="en" sz="3400">
                <a:solidFill>
                  <a:schemeClr val="dk1"/>
                </a:solidFill>
              </a:rPr>
              <a:t>electropenetrography </a:t>
            </a:r>
            <a:r>
              <a:rPr lang="en" sz="3400">
                <a:solidFill>
                  <a:schemeClr val="dk1"/>
                </a:solidFill>
              </a:rPr>
              <a:t>annotation in order to accelerate entomological research on harmful pests</a:t>
            </a:r>
            <a:r>
              <a:rPr lang="en" sz="3400">
                <a:solidFill>
                  <a:schemeClr val="dk1"/>
                </a:solidFill>
              </a:rPr>
              <a:t>.</a:t>
            </a:r>
            <a:endParaRPr sz="3400">
              <a:solidFill>
                <a:schemeClr val="dk1"/>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3"/>
                                        </p:tgtEl>
                                        <p:attrNameLst>
                                          <p:attrName>style.visibility</p:attrName>
                                        </p:attrNameLst>
                                      </p:cBhvr>
                                      <p:to>
                                        <p:strVal val="visible"/>
                                      </p:to>
                                    </p:set>
                                    <p:animEffect filter="fade" transition="in">
                                      <p:cBhvr>
                                        <p:cTn dur="3000"/>
                                        <p:tgtEl>
                                          <p:spTgt spid="14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p:nvPr/>
        </p:nvSpPr>
        <p:spPr>
          <a:xfrm>
            <a:off x="245700" y="1360550"/>
            <a:ext cx="4173900" cy="1432500"/>
          </a:xfrm>
          <a:prstGeom prst="roundRect">
            <a:avLst>
              <a:gd fmla="val 16667" name="adj"/>
            </a:avLst>
          </a:prstGeom>
          <a:solidFill>
            <a:srgbClr val="CFE2F3"/>
          </a:solidFill>
          <a:ln cap="flat" cmpd="sng" w="38100">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914400" rtl="0" algn="ctr">
              <a:spcBef>
                <a:spcPts val="0"/>
              </a:spcBef>
              <a:spcAft>
                <a:spcPts val="0"/>
              </a:spcAft>
              <a:buNone/>
            </a:pPr>
            <a:r>
              <a:t/>
            </a:r>
            <a:endParaRPr/>
          </a:p>
        </p:txBody>
      </p:sp>
      <p:sp>
        <p:nvSpPr>
          <p:cNvPr id="149" name="Google Shape;149;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Objectives</a:t>
            </a:r>
            <a:endParaRPr/>
          </a:p>
        </p:txBody>
      </p:sp>
      <p:sp>
        <p:nvSpPr>
          <p:cNvPr id="150" name="Google Shape;150;p26"/>
          <p:cNvSpPr txBox="1"/>
          <p:nvPr>
            <p:ph idx="1" type="body"/>
          </p:nvPr>
        </p:nvSpPr>
        <p:spPr>
          <a:xfrm>
            <a:off x="495800" y="1544500"/>
            <a:ext cx="36429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2100">
                <a:solidFill>
                  <a:schemeClr val="accent2"/>
                </a:solidFill>
              </a:rPr>
              <a:t>Define Performance Metrics</a:t>
            </a:r>
            <a:endParaRPr sz="2100">
              <a:solidFill>
                <a:schemeClr val="accent2"/>
              </a:solidFill>
            </a:endParaRPr>
          </a:p>
        </p:txBody>
      </p:sp>
      <p:sp>
        <p:nvSpPr>
          <p:cNvPr id="151" name="Google Shape;151;p26"/>
          <p:cNvSpPr txBox="1"/>
          <p:nvPr>
            <p:ph idx="1" type="body"/>
          </p:nvPr>
        </p:nvSpPr>
        <p:spPr>
          <a:xfrm>
            <a:off x="495800" y="2032825"/>
            <a:ext cx="3642900" cy="637800"/>
          </a:xfrm>
          <a:prstGeom prst="rect">
            <a:avLst/>
          </a:prstGeom>
        </p:spPr>
        <p:txBody>
          <a:bodyPr anchorCtr="0" anchor="t" bIns="91425" lIns="91425" spcFirstLastPara="1" rIns="91425" wrap="square" tIns="91425">
            <a:normAutofit fontScale="85000" lnSpcReduction="20000"/>
          </a:bodyPr>
          <a:lstStyle/>
          <a:p>
            <a:pPr indent="0" lvl="0" marL="0" rtl="0" algn="ctr">
              <a:spcBef>
                <a:spcPts val="0"/>
              </a:spcBef>
              <a:spcAft>
                <a:spcPts val="1200"/>
              </a:spcAft>
              <a:buNone/>
            </a:pPr>
            <a:r>
              <a:rPr lang="en">
                <a:solidFill>
                  <a:schemeClr val="accent2"/>
                </a:solidFill>
              </a:rPr>
              <a:t>How do we measure our model’s practical benefit to entomologists?</a:t>
            </a:r>
            <a:endParaRPr>
              <a:solidFill>
                <a:schemeClr val="accent2"/>
              </a:solidFill>
            </a:endParaRPr>
          </a:p>
        </p:txBody>
      </p:sp>
      <p:sp>
        <p:nvSpPr>
          <p:cNvPr id="152" name="Google Shape;152;p26"/>
          <p:cNvSpPr/>
          <p:nvPr/>
        </p:nvSpPr>
        <p:spPr>
          <a:xfrm>
            <a:off x="4724400" y="3135875"/>
            <a:ext cx="4173900" cy="1432500"/>
          </a:xfrm>
          <a:prstGeom prst="roundRect">
            <a:avLst>
              <a:gd fmla="val 16667" name="adj"/>
            </a:avLst>
          </a:prstGeom>
          <a:solidFill>
            <a:srgbClr val="CFE2F3"/>
          </a:solidFill>
          <a:ln cap="flat" cmpd="sng" w="38100">
            <a:solidFill>
              <a:srgbClr val="9FC5E8"/>
            </a:solidFill>
            <a:prstDash val="solid"/>
            <a:round/>
            <a:headEnd len="sm" w="sm" type="none"/>
            <a:tailEnd len="sm" w="sm" type="none"/>
          </a:ln>
        </p:spPr>
        <p:txBody>
          <a:bodyPr anchorCtr="0" anchor="ctr" bIns="91425" lIns="91425" spcFirstLastPara="1" rIns="91425" wrap="square" tIns="91425">
            <a:noAutofit/>
          </a:bodyPr>
          <a:lstStyle/>
          <a:p>
            <a:pPr indent="0" lvl="0" marL="914400" rtl="0" algn="ctr">
              <a:spcBef>
                <a:spcPts val="0"/>
              </a:spcBef>
              <a:spcAft>
                <a:spcPts val="0"/>
              </a:spcAft>
              <a:buNone/>
            </a:pPr>
            <a:r>
              <a:t/>
            </a:r>
            <a:endParaRPr/>
          </a:p>
        </p:txBody>
      </p:sp>
      <p:sp>
        <p:nvSpPr>
          <p:cNvPr id="153" name="Google Shape;153;p26"/>
          <p:cNvSpPr txBox="1"/>
          <p:nvPr>
            <p:ph idx="1" type="body"/>
          </p:nvPr>
        </p:nvSpPr>
        <p:spPr>
          <a:xfrm>
            <a:off x="4974500" y="3319825"/>
            <a:ext cx="36429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2100">
                <a:solidFill>
                  <a:schemeClr val="accent2"/>
                </a:solidFill>
              </a:rPr>
              <a:t>Stretch Goal</a:t>
            </a:r>
            <a:endParaRPr sz="2100">
              <a:solidFill>
                <a:schemeClr val="accent2"/>
              </a:solidFill>
            </a:endParaRPr>
          </a:p>
        </p:txBody>
      </p:sp>
      <p:sp>
        <p:nvSpPr>
          <p:cNvPr id="154" name="Google Shape;154;p26"/>
          <p:cNvSpPr txBox="1"/>
          <p:nvPr>
            <p:ph idx="1" type="body"/>
          </p:nvPr>
        </p:nvSpPr>
        <p:spPr>
          <a:xfrm>
            <a:off x="4974500" y="3808150"/>
            <a:ext cx="3642900" cy="6378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1200"/>
              </a:spcAft>
              <a:buNone/>
            </a:pPr>
            <a:r>
              <a:rPr lang="en" sz="1500">
                <a:solidFill>
                  <a:schemeClr val="accent2"/>
                </a:solidFill>
              </a:rPr>
              <a:t>Build a tool that allows researchers to train new models for different species</a:t>
            </a:r>
            <a:endParaRPr sz="1500">
              <a:solidFill>
                <a:schemeClr val="accent2"/>
              </a:solidFill>
            </a:endParaRPr>
          </a:p>
        </p:txBody>
      </p:sp>
      <p:sp>
        <p:nvSpPr>
          <p:cNvPr id="155" name="Google Shape;155;p26"/>
          <p:cNvSpPr/>
          <p:nvPr/>
        </p:nvSpPr>
        <p:spPr>
          <a:xfrm>
            <a:off x="230300" y="3135875"/>
            <a:ext cx="4173900" cy="1432500"/>
          </a:xfrm>
          <a:prstGeom prst="roundRect">
            <a:avLst>
              <a:gd fmla="val 16667" name="adj"/>
            </a:avLst>
          </a:prstGeom>
          <a:solidFill>
            <a:srgbClr val="D9D2E9"/>
          </a:solidFill>
          <a:ln cap="flat" cmpd="sng" w="38100">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914400" rtl="0" algn="ctr">
              <a:spcBef>
                <a:spcPts val="0"/>
              </a:spcBef>
              <a:spcAft>
                <a:spcPts val="0"/>
              </a:spcAft>
              <a:buNone/>
            </a:pPr>
            <a:r>
              <a:t/>
            </a:r>
            <a:endParaRPr/>
          </a:p>
        </p:txBody>
      </p:sp>
      <p:sp>
        <p:nvSpPr>
          <p:cNvPr id="156" name="Google Shape;156;p26"/>
          <p:cNvSpPr txBox="1"/>
          <p:nvPr>
            <p:ph idx="1" type="body"/>
          </p:nvPr>
        </p:nvSpPr>
        <p:spPr>
          <a:xfrm>
            <a:off x="480400" y="3319825"/>
            <a:ext cx="36429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2100">
                <a:solidFill>
                  <a:schemeClr val="accent2"/>
                </a:solidFill>
              </a:rPr>
              <a:t>Develop an Interface</a:t>
            </a:r>
            <a:endParaRPr sz="2100">
              <a:solidFill>
                <a:schemeClr val="accent2"/>
              </a:solidFill>
            </a:endParaRPr>
          </a:p>
        </p:txBody>
      </p:sp>
      <p:sp>
        <p:nvSpPr>
          <p:cNvPr id="157" name="Google Shape;157;p26"/>
          <p:cNvSpPr txBox="1"/>
          <p:nvPr>
            <p:ph idx="1" type="body"/>
          </p:nvPr>
        </p:nvSpPr>
        <p:spPr>
          <a:xfrm>
            <a:off x="480400" y="3808150"/>
            <a:ext cx="3642900" cy="6378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1200"/>
              </a:spcAft>
              <a:buNone/>
            </a:pPr>
            <a:r>
              <a:rPr lang="en" sz="1500">
                <a:solidFill>
                  <a:schemeClr val="accent2"/>
                </a:solidFill>
              </a:rPr>
              <a:t>Researchers need to be able to upload data and receive labeled files</a:t>
            </a:r>
            <a:endParaRPr sz="1500">
              <a:solidFill>
                <a:schemeClr val="accent2"/>
              </a:solidFill>
            </a:endParaRPr>
          </a:p>
        </p:txBody>
      </p:sp>
      <p:sp>
        <p:nvSpPr>
          <p:cNvPr id="158" name="Google Shape;158;p26"/>
          <p:cNvSpPr/>
          <p:nvPr/>
        </p:nvSpPr>
        <p:spPr>
          <a:xfrm>
            <a:off x="4724400" y="1360550"/>
            <a:ext cx="4173900" cy="1432500"/>
          </a:xfrm>
          <a:prstGeom prst="roundRect">
            <a:avLst>
              <a:gd fmla="val 16667" name="adj"/>
            </a:avLst>
          </a:prstGeom>
          <a:solidFill>
            <a:srgbClr val="D9D2E9"/>
          </a:solidFill>
          <a:ln cap="flat" cmpd="sng" w="38100">
            <a:solidFill>
              <a:srgbClr val="B4A7D6"/>
            </a:solidFill>
            <a:prstDash val="solid"/>
            <a:round/>
            <a:headEnd len="sm" w="sm" type="none"/>
            <a:tailEnd len="sm" w="sm" type="none"/>
          </a:ln>
        </p:spPr>
        <p:txBody>
          <a:bodyPr anchorCtr="0" anchor="ctr" bIns="91425" lIns="91425" spcFirstLastPara="1" rIns="91425" wrap="square" tIns="91425">
            <a:noAutofit/>
          </a:bodyPr>
          <a:lstStyle/>
          <a:p>
            <a:pPr indent="0" lvl="0" marL="914400" rtl="0" algn="ctr">
              <a:spcBef>
                <a:spcPts val="0"/>
              </a:spcBef>
              <a:spcAft>
                <a:spcPts val="0"/>
              </a:spcAft>
              <a:buNone/>
            </a:pPr>
            <a:r>
              <a:t/>
            </a:r>
            <a:endParaRPr/>
          </a:p>
        </p:txBody>
      </p:sp>
      <p:sp>
        <p:nvSpPr>
          <p:cNvPr id="159" name="Google Shape;159;p26"/>
          <p:cNvSpPr txBox="1"/>
          <p:nvPr>
            <p:ph idx="1" type="body"/>
          </p:nvPr>
        </p:nvSpPr>
        <p:spPr>
          <a:xfrm>
            <a:off x="4974500" y="1544500"/>
            <a:ext cx="36429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2100">
                <a:solidFill>
                  <a:schemeClr val="accent2"/>
                </a:solidFill>
              </a:rPr>
              <a:t>Develop the Model</a:t>
            </a:r>
            <a:endParaRPr sz="2100">
              <a:solidFill>
                <a:schemeClr val="accent2"/>
              </a:solidFill>
            </a:endParaRPr>
          </a:p>
        </p:txBody>
      </p:sp>
      <p:sp>
        <p:nvSpPr>
          <p:cNvPr id="160" name="Google Shape;160;p26"/>
          <p:cNvSpPr txBox="1"/>
          <p:nvPr>
            <p:ph idx="1" type="body"/>
          </p:nvPr>
        </p:nvSpPr>
        <p:spPr>
          <a:xfrm>
            <a:off x="4974500" y="2032825"/>
            <a:ext cx="3642900" cy="637800"/>
          </a:xfrm>
          <a:prstGeom prst="rect">
            <a:avLst/>
          </a:prstGeom>
        </p:spPr>
        <p:txBody>
          <a:bodyPr anchorCtr="0" anchor="t" bIns="91425" lIns="91425" spcFirstLastPara="1" rIns="91425" wrap="square" tIns="91425">
            <a:normAutofit lnSpcReduction="20000"/>
          </a:bodyPr>
          <a:lstStyle/>
          <a:p>
            <a:pPr indent="0" lvl="0" marL="0" rtl="0" algn="ctr">
              <a:spcBef>
                <a:spcPts val="0"/>
              </a:spcBef>
              <a:spcAft>
                <a:spcPts val="1200"/>
              </a:spcAft>
              <a:buNone/>
            </a:pPr>
            <a:r>
              <a:rPr lang="en" sz="1500">
                <a:solidFill>
                  <a:schemeClr val="accent2"/>
                </a:solidFill>
              </a:rPr>
              <a:t>Design and train a predictive model for waveform recognition</a:t>
            </a:r>
            <a:endParaRPr sz="1500">
              <a:solidFill>
                <a:schemeClr val="accent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48"/>
                                        </p:tgtEl>
                                        <p:attrNameLst>
                                          <p:attrName>style.visibility</p:attrName>
                                        </p:attrNameLst>
                                      </p:cBhvr>
                                      <p:to>
                                        <p:strVal val="visible"/>
                                      </p:to>
                                    </p:set>
                                    <p:anim calcmode="lin" valueType="num">
                                      <p:cBhvr additive="base">
                                        <p:cTn dur="500"/>
                                        <p:tgtEl>
                                          <p:spTgt spid="148"/>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50"/>
                                        </p:tgtEl>
                                        <p:attrNameLst>
                                          <p:attrName>style.visibility</p:attrName>
                                        </p:attrNameLst>
                                      </p:cBhvr>
                                      <p:to>
                                        <p:strVal val="visible"/>
                                      </p:to>
                                    </p:set>
                                    <p:anim calcmode="lin" valueType="num">
                                      <p:cBhvr additive="base">
                                        <p:cTn dur="500"/>
                                        <p:tgtEl>
                                          <p:spTgt spid="150"/>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151"/>
                                        </p:tgtEl>
                                        <p:attrNameLst>
                                          <p:attrName>style.visibility</p:attrName>
                                        </p:attrNameLst>
                                      </p:cBhvr>
                                      <p:to>
                                        <p:strVal val="visible"/>
                                      </p:to>
                                    </p:set>
                                    <p:anim calcmode="lin" valueType="num">
                                      <p:cBhvr additive="base">
                                        <p:cTn dur="500"/>
                                        <p:tgtEl>
                                          <p:spTgt spid="151"/>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58"/>
                                        </p:tgtEl>
                                        <p:attrNameLst>
                                          <p:attrName>style.visibility</p:attrName>
                                        </p:attrNameLst>
                                      </p:cBhvr>
                                      <p:to>
                                        <p:strVal val="visible"/>
                                      </p:to>
                                    </p:set>
                                    <p:anim calcmode="lin" valueType="num">
                                      <p:cBhvr additive="base">
                                        <p:cTn dur="500"/>
                                        <p:tgtEl>
                                          <p:spTgt spid="158"/>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59"/>
                                        </p:tgtEl>
                                        <p:attrNameLst>
                                          <p:attrName>style.visibility</p:attrName>
                                        </p:attrNameLst>
                                      </p:cBhvr>
                                      <p:to>
                                        <p:strVal val="visible"/>
                                      </p:to>
                                    </p:set>
                                    <p:anim calcmode="lin" valueType="num">
                                      <p:cBhvr additive="base">
                                        <p:cTn dur="500"/>
                                        <p:tgtEl>
                                          <p:spTgt spid="159"/>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1">
                                  <p:stCondLst>
                                    <p:cond delay="0"/>
                                  </p:stCondLst>
                                  <p:childTnLst>
                                    <p:set>
                                      <p:cBhvr>
                                        <p:cTn dur="1" fill="hold">
                                          <p:stCondLst>
                                            <p:cond delay="0"/>
                                          </p:stCondLst>
                                        </p:cTn>
                                        <p:tgtEl>
                                          <p:spTgt spid="160"/>
                                        </p:tgtEl>
                                        <p:attrNameLst>
                                          <p:attrName>style.visibility</p:attrName>
                                        </p:attrNameLst>
                                      </p:cBhvr>
                                      <p:to>
                                        <p:strVal val="visible"/>
                                      </p:to>
                                    </p:set>
                                    <p:anim calcmode="lin" valueType="num">
                                      <p:cBhvr additive="base">
                                        <p:cTn dur="500"/>
                                        <p:tgtEl>
                                          <p:spTgt spid="160"/>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155"/>
                                        </p:tgtEl>
                                        <p:attrNameLst>
                                          <p:attrName>style.visibility</p:attrName>
                                        </p:attrNameLst>
                                      </p:cBhvr>
                                      <p:to>
                                        <p:strVal val="visible"/>
                                      </p:to>
                                    </p:set>
                                    <p:anim calcmode="lin" valueType="num">
                                      <p:cBhvr additive="base">
                                        <p:cTn dur="500"/>
                                        <p:tgtEl>
                                          <p:spTgt spid="155"/>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56"/>
                                        </p:tgtEl>
                                        <p:attrNameLst>
                                          <p:attrName>style.visibility</p:attrName>
                                        </p:attrNameLst>
                                      </p:cBhvr>
                                      <p:to>
                                        <p:strVal val="visible"/>
                                      </p:to>
                                    </p:set>
                                    <p:anim calcmode="lin" valueType="num">
                                      <p:cBhvr additive="base">
                                        <p:cTn dur="500"/>
                                        <p:tgtEl>
                                          <p:spTgt spid="156"/>
                                        </p:tgtEl>
                                        <p:attrNameLst>
                                          <p:attrName>ppt_y</p:attrName>
                                        </p:attrNameLst>
                                      </p:cBhvr>
                                      <p:tavLst>
                                        <p:tav fmla="" tm="0">
                                          <p:val>
                                            <p:strVal val="#ppt_y+1"/>
                                          </p:val>
                                        </p:tav>
                                        <p:tav fmla="" tm="100000">
                                          <p:val>
                                            <p:strVal val="#ppt_y"/>
                                          </p:val>
                                        </p:tav>
                                      </p:tavLst>
                                    </p:anim>
                                  </p:childTnLst>
                                </p:cTn>
                              </p:par>
                              <p:par>
                                <p:cTn fill="hold" nodeType="withEffect" presetClass="entr" presetID="2" presetSubtype="4">
                                  <p:stCondLst>
                                    <p:cond delay="0"/>
                                  </p:stCondLst>
                                  <p:childTnLst>
                                    <p:set>
                                      <p:cBhvr>
                                        <p:cTn dur="1" fill="hold">
                                          <p:stCondLst>
                                            <p:cond delay="0"/>
                                          </p:stCondLst>
                                        </p:cTn>
                                        <p:tgtEl>
                                          <p:spTgt spid="157"/>
                                        </p:tgtEl>
                                        <p:attrNameLst>
                                          <p:attrName>style.visibility</p:attrName>
                                        </p:attrNameLst>
                                      </p:cBhvr>
                                      <p:to>
                                        <p:strVal val="visible"/>
                                      </p:to>
                                    </p:set>
                                    <p:anim calcmode="lin" valueType="num">
                                      <p:cBhvr additive="base">
                                        <p:cTn dur="500"/>
                                        <p:tgtEl>
                                          <p:spTgt spid="157"/>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152"/>
                                        </p:tgtEl>
                                        <p:attrNameLst>
                                          <p:attrName>style.visibility</p:attrName>
                                        </p:attrNameLst>
                                      </p:cBhvr>
                                      <p:to>
                                        <p:strVal val="visible"/>
                                      </p:to>
                                    </p:set>
                                    <p:anim calcmode="lin" valueType="num">
                                      <p:cBhvr additive="base">
                                        <p:cTn dur="500"/>
                                        <p:tgtEl>
                                          <p:spTgt spid="152"/>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53"/>
                                        </p:tgtEl>
                                        <p:attrNameLst>
                                          <p:attrName>style.visibility</p:attrName>
                                        </p:attrNameLst>
                                      </p:cBhvr>
                                      <p:to>
                                        <p:strVal val="visible"/>
                                      </p:to>
                                    </p:set>
                                    <p:anim calcmode="lin" valueType="num">
                                      <p:cBhvr additive="base">
                                        <p:cTn dur="500"/>
                                        <p:tgtEl>
                                          <p:spTgt spid="153"/>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154"/>
                                        </p:tgtEl>
                                        <p:attrNameLst>
                                          <p:attrName>style.visibility</p:attrName>
                                        </p:attrNameLst>
                                      </p:cBhvr>
                                      <p:to>
                                        <p:strVal val="visible"/>
                                      </p:to>
                                    </p:set>
                                    <p:anim calcmode="lin" valueType="num">
                                      <p:cBhvr additive="base">
                                        <p:cTn dur="500"/>
                                        <p:tgtEl>
                                          <p:spTgt spid="15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4" name="Shape 164"/>
        <p:cNvGrpSpPr/>
        <p:nvPr/>
      </p:nvGrpSpPr>
      <p:grpSpPr>
        <a:xfrm>
          <a:off x="0" y="0"/>
          <a:ext cx="0" cy="0"/>
          <a:chOff x="0" y="0"/>
          <a:chExt cx="0" cy="0"/>
        </a:xfrm>
      </p:grpSpPr>
      <p:sp>
        <p:nvSpPr>
          <p:cNvPr id="165" name="Google Shape;165;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Objectives</a:t>
            </a:r>
            <a:endParaRPr/>
          </a:p>
        </p:txBody>
      </p:sp>
      <p:sp>
        <p:nvSpPr>
          <p:cNvPr id="166" name="Google Shape;166;p27"/>
          <p:cNvSpPr txBox="1"/>
          <p:nvPr>
            <p:ph idx="1" type="body"/>
          </p:nvPr>
        </p:nvSpPr>
        <p:spPr>
          <a:xfrm>
            <a:off x="311700" y="1152475"/>
            <a:ext cx="8520600" cy="3990900"/>
          </a:xfrm>
          <a:prstGeom prst="rect">
            <a:avLst/>
          </a:prstGeom>
        </p:spPr>
        <p:txBody>
          <a:bodyPr anchorCtr="0" anchor="t" bIns="91425" lIns="91425" spcFirstLastPara="1" rIns="91425" wrap="square" tIns="91425">
            <a:normAutofit lnSpcReduction="20000"/>
          </a:bodyPr>
          <a:lstStyle/>
          <a:p>
            <a:pPr indent="-342900" lvl="0" marL="457200" rtl="0" algn="l">
              <a:spcBef>
                <a:spcPts val="0"/>
              </a:spcBef>
              <a:spcAft>
                <a:spcPts val="0"/>
              </a:spcAft>
              <a:buSzPts val="1800"/>
              <a:buChar char="●"/>
            </a:pPr>
            <a:r>
              <a:rPr lang="en"/>
              <a:t>Define a performance metric</a:t>
            </a:r>
            <a:endParaRPr/>
          </a:p>
          <a:p>
            <a:pPr indent="-317500" lvl="1" marL="914400" rtl="0" algn="l">
              <a:spcBef>
                <a:spcPts val="0"/>
              </a:spcBef>
              <a:spcAft>
                <a:spcPts val="0"/>
              </a:spcAft>
              <a:buSzPts val="1400"/>
              <a:buChar char="○"/>
            </a:pPr>
            <a:r>
              <a:rPr lang="en"/>
              <a:t>Really hard to know how useful a given model will be to a researcher. While something simple like label accuracy is vaguely helpful, knowing where and why the model makes mistakes is key. We need to develop some basic metric (or set of metrics) to describe the performance of one of our models that has some alignment to how useful it will be to entomologists.</a:t>
            </a:r>
            <a:endParaRPr/>
          </a:p>
          <a:p>
            <a:pPr indent="-342900" lvl="0" marL="457200" rtl="0" algn="l">
              <a:spcBef>
                <a:spcPts val="0"/>
              </a:spcBef>
              <a:spcAft>
                <a:spcPts val="0"/>
              </a:spcAft>
              <a:buSzPts val="1800"/>
              <a:buChar char="●"/>
            </a:pPr>
            <a:r>
              <a:rPr lang="en"/>
              <a:t>Develop a machine-learning model that automatically labels data</a:t>
            </a:r>
            <a:endParaRPr/>
          </a:p>
          <a:p>
            <a:pPr indent="-317500" lvl="1" marL="914400" rtl="0" algn="l">
              <a:spcBef>
                <a:spcPts val="0"/>
              </a:spcBef>
              <a:spcAft>
                <a:spcPts val="0"/>
              </a:spcAft>
              <a:buSzPts val="1400"/>
              <a:buChar char="○"/>
            </a:pPr>
            <a:r>
              <a:rPr lang="en"/>
              <a:t>As we’ve explain thus far, a big step is to actually design the predictive model that we will use to label the data automatically. </a:t>
            </a:r>
            <a:endParaRPr/>
          </a:p>
          <a:p>
            <a:pPr indent="-342900" lvl="0" marL="457200" rtl="0" algn="l">
              <a:spcBef>
                <a:spcPts val="0"/>
              </a:spcBef>
              <a:spcAft>
                <a:spcPts val="0"/>
              </a:spcAft>
              <a:buSzPts val="1800"/>
              <a:buChar char="●"/>
            </a:pPr>
            <a:r>
              <a:rPr lang="en"/>
              <a:t>Develop an interface for this model for use by entomologists</a:t>
            </a:r>
            <a:endParaRPr/>
          </a:p>
          <a:p>
            <a:pPr indent="-317500" lvl="1" marL="914400" rtl="0" algn="l">
              <a:spcBef>
                <a:spcPts val="0"/>
              </a:spcBef>
              <a:spcAft>
                <a:spcPts val="0"/>
              </a:spcAft>
              <a:buSzPts val="1400"/>
              <a:buChar char="○"/>
            </a:pPr>
            <a:r>
              <a:rPr lang="en"/>
              <a:t>We want to design an easy-to-use interface for our audience, entomologists, who do not have a computer science background. They should easily be able to view the predictions of the model overlaid on the actual voltage data, potentially highlighting interesting areas such as low-confidence regions.</a:t>
            </a:r>
            <a:endParaRPr/>
          </a:p>
          <a:p>
            <a:pPr indent="-342900" lvl="0" marL="457200" rtl="0" algn="l">
              <a:spcBef>
                <a:spcPts val="0"/>
              </a:spcBef>
              <a:spcAft>
                <a:spcPts val="0"/>
              </a:spcAft>
              <a:buSzPts val="1800"/>
              <a:buChar char="●"/>
            </a:pPr>
            <a:r>
              <a:rPr lang="en"/>
              <a:t>Stretch goal</a:t>
            </a:r>
            <a:endParaRPr/>
          </a:p>
          <a:p>
            <a:pPr indent="-317500" lvl="1" marL="914400" rtl="0" algn="l">
              <a:spcBef>
                <a:spcPts val="0"/>
              </a:spcBef>
              <a:spcAft>
                <a:spcPts val="0"/>
              </a:spcAft>
              <a:buSzPts val="1400"/>
              <a:buChar char="○"/>
            </a:pPr>
            <a:r>
              <a:rPr lang="en"/>
              <a:t>Additional tool which can re-train the model on either a new arthropod species or new data collected under different circumstances (i.e new machine)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Criterion for Success</a:t>
            </a:r>
            <a:endParaRPr/>
          </a:p>
        </p:txBody>
      </p:sp>
      <p:sp>
        <p:nvSpPr>
          <p:cNvPr id="172" name="Google Shape;172;p28"/>
          <p:cNvSpPr txBox="1"/>
          <p:nvPr>
            <p:ph idx="1" type="body"/>
          </p:nvPr>
        </p:nvSpPr>
        <p:spPr>
          <a:xfrm>
            <a:off x="311700" y="1737775"/>
            <a:ext cx="8103900" cy="786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Previous models have hovered around an </a:t>
            </a:r>
            <a:r>
              <a:rPr b="1" lang="en"/>
              <a:t>80% accuracy rate</a:t>
            </a:r>
            <a:r>
              <a:rPr lang="en"/>
              <a:t>, which we have already achieved!</a:t>
            </a:r>
            <a:endParaRPr/>
          </a:p>
        </p:txBody>
      </p:sp>
      <p:sp>
        <p:nvSpPr>
          <p:cNvPr id="173" name="Google Shape;173;p28"/>
          <p:cNvSpPr txBox="1"/>
          <p:nvPr>
            <p:ph idx="1" type="body"/>
          </p:nvPr>
        </p:nvSpPr>
        <p:spPr>
          <a:xfrm>
            <a:off x="311700" y="1152475"/>
            <a:ext cx="1327200" cy="509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i="1" lang="en"/>
              <a:t>It’s tricky!</a:t>
            </a:r>
            <a:endParaRPr i="1"/>
          </a:p>
        </p:txBody>
      </p:sp>
      <p:sp>
        <p:nvSpPr>
          <p:cNvPr id="174" name="Google Shape;174;p28"/>
          <p:cNvSpPr txBox="1"/>
          <p:nvPr>
            <p:ph idx="1" type="body"/>
          </p:nvPr>
        </p:nvSpPr>
        <p:spPr>
          <a:xfrm>
            <a:off x="311700" y="2618800"/>
            <a:ext cx="8103900" cy="786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Accuracy isn’t everything…</a:t>
            </a:r>
            <a:endParaRPr/>
          </a:p>
        </p:txBody>
      </p:sp>
      <p:sp>
        <p:nvSpPr>
          <p:cNvPr id="175" name="Google Shape;175;p28"/>
          <p:cNvSpPr txBox="1"/>
          <p:nvPr>
            <p:ph idx="1" type="body"/>
          </p:nvPr>
        </p:nvSpPr>
        <p:spPr>
          <a:xfrm>
            <a:off x="311700" y="3221650"/>
            <a:ext cx="8103900" cy="786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1"/>
              </a:buClr>
              <a:buSzPts val="1100"/>
              <a:buFont typeface="Arial"/>
              <a:buNone/>
            </a:pPr>
            <a:r>
              <a:rPr lang="en"/>
              <a:t>Success = producing a model that is </a:t>
            </a:r>
            <a:r>
              <a:rPr i="1" lang="en"/>
              <a:t>intuitively </a:t>
            </a:r>
            <a:r>
              <a:rPr lang="en"/>
              <a:t>usable by scientists</a:t>
            </a:r>
            <a:endParaRPr/>
          </a:p>
        </p:txBody>
      </p:sp>
      <p:sp>
        <p:nvSpPr>
          <p:cNvPr id="176" name="Google Shape;176;p28"/>
          <p:cNvSpPr txBox="1"/>
          <p:nvPr>
            <p:ph idx="1" type="body"/>
          </p:nvPr>
        </p:nvSpPr>
        <p:spPr>
          <a:xfrm>
            <a:off x="311700" y="3838375"/>
            <a:ext cx="8103900" cy="786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1"/>
              </a:buClr>
              <a:buSzPts val="1100"/>
              <a:buFont typeface="Arial"/>
              <a:buNone/>
            </a:pPr>
            <a:r>
              <a:rPr lang="en"/>
              <a:t>In terms of model performance, our project is based on </a:t>
            </a:r>
            <a:r>
              <a:rPr b="1" lang="en"/>
              <a:t>continuous improvement and balance of accuracy</a:t>
            </a:r>
            <a:r>
              <a:rPr lang="en"/>
              <a:t> between data regions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0" name="Shape 180"/>
        <p:cNvGrpSpPr/>
        <p:nvPr/>
      </p:nvGrpSpPr>
      <p:grpSpPr>
        <a:xfrm>
          <a:off x="0" y="0"/>
          <a:ext cx="0" cy="0"/>
          <a:chOff x="0" y="0"/>
          <a:chExt cx="0" cy="0"/>
        </a:xfrm>
      </p:grpSpPr>
      <p:sp>
        <p:nvSpPr>
          <p:cNvPr id="181" name="Google Shape;181;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Criterion for Success</a:t>
            </a:r>
            <a:endParaRPr/>
          </a:p>
        </p:txBody>
      </p:sp>
      <p:sp>
        <p:nvSpPr>
          <p:cNvPr id="182" name="Google Shape;182;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a:t>Accuracy isn’t everything…</a:t>
            </a:r>
            <a:endParaRPr/>
          </a:p>
          <a:p>
            <a:pPr indent="0" lvl="0" marL="0" rtl="0" algn="l">
              <a:spcBef>
                <a:spcPts val="1200"/>
              </a:spcBef>
              <a:spcAft>
                <a:spcPts val="0"/>
              </a:spcAft>
              <a:buNone/>
            </a:pPr>
            <a:r>
              <a:rPr lang="en"/>
              <a:t>Success = producing a model that is intuitively usable by scientists</a:t>
            </a:r>
            <a:endParaRPr/>
          </a:p>
          <a:p>
            <a:pPr indent="0" lvl="0" marL="0" rtl="0" algn="l">
              <a:spcBef>
                <a:spcPts val="1200"/>
              </a:spcBef>
              <a:spcAft>
                <a:spcPts val="0"/>
              </a:spcAft>
              <a:buNone/>
            </a:pPr>
            <a:r>
              <a:rPr lang="en"/>
              <a:t>In terms of model performance, our project is based on continuous improvement and balance of accuracy between data regions</a:t>
            </a:r>
            <a:endParaRPr/>
          </a:p>
          <a:p>
            <a:pPr indent="-317182" lvl="0" marL="457200" rtl="0" algn="l">
              <a:spcBef>
                <a:spcPts val="1200"/>
              </a:spcBef>
              <a:spcAft>
                <a:spcPts val="0"/>
              </a:spcAft>
              <a:buSzPct val="100000"/>
              <a:buChar char="●"/>
            </a:pPr>
            <a:r>
              <a:rPr lang="en"/>
              <a:t>Knowing what success looks like in all these areas is tricky, since we can always have a better model or a more intuitive interface. </a:t>
            </a:r>
            <a:endParaRPr/>
          </a:p>
          <a:p>
            <a:pPr indent="-317182" lvl="0" marL="457200" rtl="0" algn="l">
              <a:spcBef>
                <a:spcPts val="0"/>
              </a:spcBef>
              <a:spcAft>
                <a:spcPts val="0"/>
              </a:spcAft>
              <a:buSzPct val="100000"/>
              <a:buChar char="●"/>
            </a:pPr>
            <a:r>
              <a:rPr lang="en"/>
              <a:t>By working closely with our sponsors, showing them prediction plots and summary statistics we can move towards a strong predictive model given the constrained data, compute, and time we are working with. We can iterate both the predictive model and interface based on what the entomologists themselves find most useful.</a:t>
            </a:r>
            <a:endParaRPr/>
          </a:p>
          <a:p>
            <a:pPr indent="-317182" lvl="0" marL="457200" rtl="0" algn="l">
              <a:spcBef>
                <a:spcPts val="0"/>
              </a:spcBef>
              <a:spcAft>
                <a:spcPts val="0"/>
              </a:spcAft>
              <a:buSzPct val="100000"/>
              <a:buChar char="●"/>
            </a:pPr>
            <a:r>
              <a:rPr lang="en"/>
              <a:t>Broadly, we think it will be a success if we have a predictive model that does reasonably well on all regions in the data and makes our sponsors happy, paired with an interface that our sponsors find intuitive and easy to use.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86" name="Shape 186"/>
        <p:cNvGrpSpPr/>
        <p:nvPr/>
      </p:nvGrpSpPr>
      <p:grpSpPr>
        <a:xfrm>
          <a:off x="0" y="0"/>
          <a:ext cx="0" cy="0"/>
          <a:chOff x="0" y="0"/>
          <a:chExt cx="0" cy="0"/>
        </a:xfrm>
      </p:grpSpPr>
      <p:sp>
        <p:nvSpPr>
          <p:cNvPr id="187" name="Google Shape;187;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Context</a:t>
            </a:r>
            <a:endParaRPr/>
          </a:p>
        </p:txBody>
      </p:sp>
      <p:sp>
        <p:nvSpPr>
          <p:cNvPr id="188" name="Google Shape;188;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What is electropenetography</a:t>
            </a:r>
            <a:endParaRPr/>
          </a:p>
          <a:p>
            <a:pPr indent="-317500" lvl="1" marL="914400" rtl="0" algn="l">
              <a:spcBef>
                <a:spcPts val="0"/>
              </a:spcBef>
              <a:spcAft>
                <a:spcPts val="0"/>
              </a:spcAft>
              <a:buSzPts val="1400"/>
              <a:buChar char="○"/>
            </a:pPr>
            <a:r>
              <a:rPr lang="en"/>
              <a:t>Picture of device</a:t>
            </a:r>
            <a:endParaRPr/>
          </a:p>
          <a:p>
            <a:pPr indent="-317500" lvl="1" marL="914400" rtl="0" algn="l">
              <a:spcBef>
                <a:spcPts val="0"/>
              </a:spcBef>
              <a:spcAft>
                <a:spcPts val="0"/>
              </a:spcAft>
              <a:buSzPts val="1400"/>
              <a:buChar char="○"/>
            </a:pPr>
            <a:r>
              <a:rPr lang="en"/>
              <a:t>Picture of example waveform</a:t>
            </a:r>
            <a:endParaRPr/>
          </a:p>
          <a:p>
            <a:pPr indent="-317500" lvl="1" marL="914400" rtl="0" algn="l">
              <a:spcBef>
                <a:spcPts val="0"/>
              </a:spcBef>
              <a:spcAft>
                <a:spcPts val="0"/>
              </a:spcAft>
              <a:buSzPts val="1400"/>
              <a:buChar char="○"/>
            </a:pPr>
            <a:r>
              <a:rPr lang="en"/>
              <a:t>What it is used for: learning about pests (mosquitos ew)</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2" name="Shape 192"/>
        <p:cNvGrpSpPr/>
        <p:nvPr/>
      </p:nvGrpSpPr>
      <p:grpSpPr>
        <a:xfrm>
          <a:off x="0" y="0"/>
          <a:ext cx="0" cy="0"/>
          <a:chOff x="0" y="0"/>
          <a:chExt cx="0" cy="0"/>
        </a:xfrm>
      </p:grpSpPr>
      <p:sp>
        <p:nvSpPr>
          <p:cNvPr id="193" name="Google Shape;193;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94" name="Google Shape;194;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Why our sponsors care about this project</a:t>
            </a:r>
            <a:endParaRPr/>
          </a:p>
          <a:p>
            <a:pPr indent="-317500" lvl="1" marL="914400" rtl="0" algn="l">
              <a:spcBef>
                <a:spcPts val="0"/>
              </a:spcBef>
              <a:spcAft>
                <a:spcPts val="0"/>
              </a:spcAft>
              <a:buSzPts val="1400"/>
              <a:buChar char="○"/>
            </a:pPr>
            <a:r>
              <a:rPr lang="en"/>
              <a:t>Something about how waveforms have to be manually labeled and that takes a while and we’d like to be able to do that much faster since it puts a bottleneck on research</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pic>
        <p:nvPicPr>
          <p:cNvPr id="63" name="Google Shape;63;p14"/>
          <p:cNvPicPr preferRelativeResize="0"/>
          <p:nvPr/>
        </p:nvPicPr>
        <p:blipFill rotWithShape="1">
          <a:blip r:embed="rId3">
            <a:alphaModFix/>
          </a:blip>
          <a:srcRect b="10201" l="0" r="0" t="0"/>
          <a:stretch/>
        </p:blipFill>
        <p:spPr>
          <a:xfrm>
            <a:off x="1717350" y="1700800"/>
            <a:ext cx="5499750" cy="3510400"/>
          </a:xfrm>
          <a:prstGeom prst="rect">
            <a:avLst/>
          </a:prstGeom>
          <a:noFill/>
          <a:ln>
            <a:noFill/>
          </a:ln>
        </p:spPr>
      </p:pic>
      <p:sp>
        <p:nvSpPr>
          <p:cNvPr id="64" name="Google Shape;64;p14"/>
          <p:cNvSpPr txBox="1"/>
          <p:nvPr>
            <p:ph type="ctrTitle"/>
          </p:nvPr>
        </p:nvSpPr>
        <p:spPr>
          <a:xfrm>
            <a:off x="311708" y="-35180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Raise your hand if…</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Context (Previous Work)</a:t>
            </a:r>
            <a:endParaRPr/>
          </a:p>
        </p:txBody>
      </p:sp>
      <p:sp>
        <p:nvSpPr>
          <p:cNvPr id="200" name="Google Shape;200;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solidFill>
                  <a:schemeClr val="dk1"/>
                </a:solidFill>
              </a:rPr>
              <a:t>We aren’t the first people to try to do this</a:t>
            </a: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Context (Previous Work)</a:t>
            </a:r>
            <a:endParaRPr/>
          </a:p>
        </p:txBody>
      </p:sp>
      <p:sp>
        <p:nvSpPr>
          <p:cNvPr id="206" name="Google Shape;206;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solidFill>
                  <a:schemeClr val="dk1"/>
                </a:solidFill>
              </a:rPr>
              <a:t>We aren’t the first people to try to do this</a:t>
            </a:r>
            <a:endParaRPr>
              <a:solidFill>
                <a:schemeClr val="dk1"/>
              </a:solidFill>
            </a:endParaRPr>
          </a:p>
        </p:txBody>
      </p:sp>
      <p:pic>
        <p:nvPicPr>
          <p:cNvPr id="207" name="Google Shape;207;p33"/>
          <p:cNvPicPr preferRelativeResize="0"/>
          <p:nvPr/>
        </p:nvPicPr>
        <p:blipFill>
          <a:blip r:embed="rId3">
            <a:alphaModFix/>
          </a:blip>
          <a:stretch>
            <a:fillRect/>
          </a:stretch>
        </p:blipFill>
        <p:spPr>
          <a:xfrm>
            <a:off x="2114550" y="1685925"/>
            <a:ext cx="5524500" cy="2381250"/>
          </a:xfrm>
          <a:prstGeom prst="rect">
            <a:avLst/>
          </a:prstGeom>
          <a:noFill/>
          <a:ln>
            <a:noFill/>
          </a:ln>
        </p:spPr>
      </p:pic>
      <p:sp>
        <p:nvSpPr>
          <p:cNvPr id="208" name="Google Shape;208;p33"/>
          <p:cNvSpPr/>
          <p:nvPr/>
        </p:nvSpPr>
        <p:spPr>
          <a:xfrm>
            <a:off x="5005000" y="1870650"/>
            <a:ext cx="684900" cy="381300"/>
          </a:xfrm>
          <a:prstGeom prst="rect">
            <a:avLst/>
          </a:prstGeom>
          <a:noFill/>
          <a:ln cap="flat" cmpd="sng" w="1143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Context (Previous Work)</a:t>
            </a:r>
            <a:endParaRPr/>
          </a:p>
        </p:txBody>
      </p:sp>
      <p:sp>
        <p:nvSpPr>
          <p:cNvPr id="214" name="Google Shape;214;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solidFill>
                  <a:schemeClr val="dk1"/>
                </a:solidFill>
              </a:rPr>
              <a:t>We aren’t the first people to try to do this</a:t>
            </a:r>
            <a:endParaRPr/>
          </a:p>
        </p:txBody>
      </p:sp>
      <p:pic>
        <p:nvPicPr>
          <p:cNvPr id="215" name="Google Shape;215;p34"/>
          <p:cNvPicPr preferRelativeResize="0"/>
          <p:nvPr/>
        </p:nvPicPr>
        <p:blipFill>
          <a:blip r:embed="rId3">
            <a:alphaModFix/>
          </a:blip>
          <a:stretch>
            <a:fillRect/>
          </a:stretch>
        </p:blipFill>
        <p:spPr>
          <a:xfrm>
            <a:off x="2114550" y="1685925"/>
            <a:ext cx="5524500" cy="2381250"/>
          </a:xfrm>
          <a:prstGeom prst="rect">
            <a:avLst/>
          </a:prstGeom>
          <a:noFill/>
          <a:ln>
            <a:noFill/>
          </a:ln>
        </p:spPr>
      </p:pic>
      <p:pic>
        <p:nvPicPr>
          <p:cNvPr id="216" name="Google Shape;216;p34"/>
          <p:cNvPicPr preferRelativeResize="0"/>
          <p:nvPr/>
        </p:nvPicPr>
        <p:blipFill>
          <a:blip r:embed="rId3">
            <a:alphaModFix/>
          </a:blip>
          <a:stretch>
            <a:fillRect/>
          </a:stretch>
        </p:blipFill>
        <p:spPr>
          <a:xfrm>
            <a:off x="2114550" y="1685925"/>
            <a:ext cx="5524500" cy="2381250"/>
          </a:xfrm>
          <a:prstGeom prst="rect">
            <a:avLst/>
          </a:prstGeom>
          <a:noFill/>
          <a:ln>
            <a:noFill/>
          </a:ln>
        </p:spPr>
      </p:pic>
      <p:sp>
        <p:nvSpPr>
          <p:cNvPr id="217" name="Google Shape;217;p34"/>
          <p:cNvSpPr/>
          <p:nvPr/>
        </p:nvSpPr>
        <p:spPr>
          <a:xfrm>
            <a:off x="5005000" y="1870650"/>
            <a:ext cx="684900" cy="381300"/>
          </a:xfrm>
          <a:prstGeom prst="rect">
            <a:avLst/>
          </a:prstGeom>
          <a:noFill/>
          <a:ln cap="flat" cmpd="sng" w="1143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218" name="Google Shape;218;p34"/>
          <p:cNvPicPr preferRelativeResize="0"/>
          <p:nvPr/>
        </p:nvPicPr>
        <p:blipFill>
          <a:blip r:embed="rId4">
            <a:alphaModFix/>
          </a:blip>
          <a:stretch>
            <a:fillRect/>
          </a:stretch>
        </p:blipFill>
        <p:spPr>
          <a:xfrm rot="743839">
            <a:off x="3923794" y="2071610"/>
            <a:ext cx="4813068" cy="1775202"/>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Context (Previous Work)</a:t>
            </a:r>
            <a:endParaRPr/>
          </a:p>
        </p:txBody>
      </p:sp>
      <p:sp>
        <p:nvSpPr>
          <p:cNvPr id="224" name="Google Shape;224;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000"/>
              </a:spcAft>
              <a:buNone/>
            </a:pPr>
            <a:r>
              <a:rPr lang="en">
                <a:solidFill>
                  <a:schemeClr val="dk1"/>
                </a:solidFill>
              </a:rPr>
              <a:t>We aren’t the first people to try to do this</a:t>
            </a:r>
            <a:endParaRPr>
              <a:solidFill>
                <a:schemeClr val="dk1"/>
              </a:solidFill>
            </a:endParaRPr>
          </a:p>
        </p:txBody>
      </p:sp>
      <p:pic>
        <p:nvPicPr>
          <p:cNvPr id="225" name="Google Shape;225;p35"/>
          <p:cNvPicPr preferRelativeResize="0"/>
          <p:nvPr/>
        </p:nvPicPr>
        <p:blipFill>
          <a:blip r:embed="rId3">
            <a:alphaModFix/>
          </a:blip>
          <a:stretch>
            <a:fillRect/>
          </a:stretch>
        </p:blipFill>
        <p:spPr>
          <a:xfrm>
            <a:off x="2114550" y="1685925"/>
            <a:ext cx="5524500" cy="2381250"/>
          </a:xfrm>
          <a:prstGeom prst="rect">
            <a:avLst/>
          </a:prstGeom>
          <a:noFill/>
          <a:ln>
            <a:noFill/>
          </a:ln>
        </p:spPr>
      </p:pic>
      <p:pic>
        <p:nvPicPr>
          <p:cNvPr id="226" name="Google Shape;226;p35"/>
          <p:cNvPicPr preferRelativeResize="0"/>
          <p:nvPr/>
        </p:nvPicPr>
        <p:blipFill>
          <a:blip r:embed="rId4">
            <a:alphaModFix/>
          </a:blip>
          <a:stretch>
            <a:fillRect/>
          </a:stretch>
        </p:blipFill>
        <p:spPr>
          <a:xfrm rot="743839">
            <a:off x="3923794" y="2071610"/>
            <a:ext cx="4813068" cy="1775202"/>
          </a:xfrm>
          <a:prstGeom prst="rect">
            <a:avLst/>
          </a:prstGeom>
          <a:noFill/>
          <a:ln>
            <a:noFill/>
          </a:ln>
        </p:spPr>
      </p:pic>
      <p:pic>
        <p:nvPicPr>
          <p:cNvPr id="227" name="Google Shape;227;p35"/>
          <p:cNvPicPr preferRelativeResize="0"/>
          <p:nvPr/>
        </p:nvPicPr>
        <p:blipFill>
          <a:blip r:embed="rId5">
            <a:alphaModFix/>
          </a:blip>
          <a:stretch>
            <a:fillRect/>
          </a:stretch>
        </p:blipFill>
        <p:spPr>
          <a:xfrm rot="-746166">
            <a:off x="203850" y="2306925"/>
            <a:ext cx="6517074" cy="1139225"/>
          </a:xfrm>
          <a:prstGeom prst="rect">
            <a:avLst/>
          </a:prstGeom>
          <a:noFill/>
          <a:ln>
            <a:noFill/>
          </a:ln>
        </p:spPr>
      </p:pic>
      <p:sp>
        <p:nvSpPr>
          <p:cNvPr id="228" name="Google Shape;228;p35"/>
          <p:cNvSpPr/>
          <p:nvPr/>
        </p:nvSpPr>
        <p:spPr>
          <a:xfrm rot="-785765">
            <a:off x="3365832" y="1987436"/>
            <a:ext cx="2412342" cy="357887"/>
          </a:xfrm>
          <a:prstGeom prst="rect">
            <a:avLst/>
          </a:prstGeom>
          <a:noFill/>
          <a:ln cap="flat" cmpd="sng" w="1143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Context (Previous Work)</a:t>
            </a:r>
            <a:endParaRPr/>
          </a:p>
        </p:txBody>
      </p:sp>
      <p:sp>
        <p:nvSpPr>
          <p:cNvPr id="234" name="Google Shape;234;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lang="en">
                <a:solidFill>
                  <a:schemeClr val="dk1"/>
                </a:solidFill>
              </a:rPr>
              <a:t>How have people already attempted to solve the problem?</a:t>
            </a:r>
            <a:endParaRPr>
              <a:solidFill>
                <a:schemeClr val="dk1"/>
              </a:solidFill>
            </a:endParaRPr>
          </a:p>
          <a:p>
            <a:pPr indent="-342900" lvl="0" marL="457200" marR="0" rtl="0" algn="l">
              <a:lnSpc>
                <a:spcPct val="115000"/>
              </a:lnSpc>
              <a:spcBef>
                <a:spcPts val="1000"/>
              </a:spcBef>
              <a:spcAft>
                <a:spcPts val="0"/>
              </a:spcAft>
              <a:buClr>
                <a:schemeClr val="dk1"/>
              </a:buClr>
              <a:buSzPts val="1800"/>
              <a:buChar char="-"/>
            </a:pPr>
            <a:r>
              <a:rPr lang="en">
                <a:solidFill>
                  <a:schemeClr val="dk1"/>
                </a:solidFill>
              </a:rPr>
              <a:t>Cut recording into chunks</a:t>
            </a:r>
            <a:endParaRPr>
              <a:solidFill>
                <a:schemeClr val="dk1"/>
              </a:solidFill>
            </a:endParaRPr>
          </a:p>
          <a:p>
            <a:pPr indent="-342900" lvl="0" marL="457200" marR="0" rtl="0" algn="l">
              <a:lnSpc>
                <a:spcPct val="115000"/>
              </a:lnSpc>
              <a:spcBef>
                <a:spcPts val="0"/>
              </a:spcBef>
              <a:spcAft>
                <a:spcPts val="0"/>
              </a:spcAft>
              <a:buClr>
                <a:schemeClr val="dk1"/>
              </a:buClr>
              <a:buSzPts val="1800"/>
              <a:buChar char="-"/>
            </a:pPr>
            <a:r>
              <a:rPr lang="en">
                <a:solidFill>
                  <a:schemeClr val="dk1"/>
                </a:solidFill>
              </a:rPr>
              <a:t>Calculate per-chunk statistics</a:t>
            </a:r>
            <a:endParaRPr>
              <a:solidFill>
                <a:schemeClr val="dk1"/>
              </a:solidFill>
            </a:endParaRPr>
          </a:p>
          <a:p>
            <a:pPr indent="-342900" lvl="0" marL="457200" marR="0" rtl="0" algn="l">
              <a:lnSpc>
                <a:spcPct val="115000"/>
              </a:lnSpc>
              <a:spcBef>
                <a:spcPts val="0"/>
              </a:spcBef>
              <a:spcAft>
                <a:spcPts val="0"/>
              </a:spcAft>
              <a:buClr>
                <a:schemeClr val="dk1"/>
              </a:buClr>
              <a:buSzPts val="1800"/>
              <a:buChar char="-"/>
            </a:pPr>
            <a:r>
              <a:rPr lang="en">
                <a:solidFill>
                  <a:schemeClr val="dk1"/>
                </a:solidFill>
              </a:rPr>
              <a:t>Use </a:t>
            </a:r>
            <a:r>
              <a:rPr lang="en">
                <a:solidFill>
                  <a:schemeClr val="dk1"/>
                </a:solidFill>
                <a:latin typeface="Lobster"/>
                <a:ea typeface="Lobster"/>
                <a:cs typeface="Lobster"/>
                <a:sym typeface="Lobster"/>
              </a:rPr>
              <a:t>*machine learning*</a:t>
            </a:r>
            <a:r>
              <a:rPr lang="en">
                <a:solidFill>
                  <a:schemeClr val="dk1"/>
                </a:solidFill>
              </a:rPr>
              <a:t> to predict category</a:t>
            </a:r>
            <a:endParaRPr>
              <a:solidFill>
                <a:schemeClr val="dk1"/>
              </a:solidFill>
            </a:endParaRPr>
          </a:p>
          <a:p>
            <a:pPr indent="-317500" lvl="1" marL="914400" marR="0" rtl="0" algn="l">
              <a:lnSpc>
                <a:spcPct val="115000"/>
              </a:lnSpc>
              <a:spcBef>
                <a:spcPts val="0"/>
              </a:spcBef>
              <a:spcAft>
                <a:spcPts val="0"/>
              </a:spcAft>
              <a:buClr>
                <a:schemeClr val="dk1"/>
              </a:buClr>
              <a:buSzPts val="1400"/>
              <a:buChar char="-"/>
            </a:pPr>
            <a:r>
              <a:rPr lang="en" sz="1800">
                <a:solidFill>
                  <a:schemeClr val="dk1"/>
                </a:solidFill>
              </a:rPr>
              <a:t>Random forests</a:t>
            </a:r>
            <a:endParaRPr sz="1800">
              <a:solidFill>
                <a:schemeClr val="dk1"/>
              </a:solidFill>
            </a:endParaRPr>
          </a:p>
        </p:txBody>
      </p:sp>
      <p:pic>
        <p:nvPicPr>
          <p:cNvPr id="235" name="Google Shape;235;p36"/>
          <p:cNvPicPr preferRelativeResize="0"/>
          <p:nvPr/>
        </p:nvPicPr>
        <p:blipFill>
          <a:blip r:embed="rId3">
            <a:alphaModFix/>
          </a:blip>
          <a:stretch>
            <a:fillRect/>
          </a:stretch>
        </p:blipFill>
        <p:spPr>
          <a:xfrm rot="-592145">
            <a:off x="4602813" y="2536389"/>
            <a:ext cx="4121472" cy="231662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Context (Previous Work)</a:t>
            </a:r>
            <a:endParaRPr/>
          </a:p>
        </p:txBody>
      </p:sp>
      <p:sp>
        <p:nvSpPr>
          <p:cNvPr id="241" name="Google Shape;241;p3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marR="0" rtl="0" algn="l">
              <a:lnSpc>
                <a:spcPct val="115000"/>
              </a:lnSpc>
              <a:spcBef>
                <a:spcPts val="0"/>
              </a:spcBef>
              <a:spcAft>
                <a:spcPts val="0"/>
              </a:spcAft>
              <a:buNone/>
            </a:pPr>
            <a:r>
              <a:rPr lang="en" sz="1800">
                <a:solidFill>
                  <a:schemeClr val="dk1"/>
                </a:solidFill>
              </a:rPr>
              <a:t>So what’s wrong with those methods?</a:t>
            </a:r>
            <a:endParaRPr sz="1800">
              <a:solidFill>
                <a:schemeClr val="dk1"/>
              </a:solidFill>
            </a:endParaRPr>
          </a:p>
          <a:p>
            <a:pPr indent="-342900" lvl="0" marL="457200" marR="0" rtl="0" algn="l">
              <a:lnSpc>
                <a:spcPct val="115000"/>
              </a:lnSpc>
              <a:spcBef>
                <a:spcPts val="1000"/>
              </a:spcBef>
              <a:spcAft>
                <a:spcPts val="0"/>
              </a:spcAft>
              <a:buClr>
                <a:schemeClr val="dk1"/>
              </a:buClr>
              <a:buSzPts val="1800"/>
              <a:buChar char="-"/>
            </a:pPr>
            <a:r>
              <a:rPr lang="en" sz="1800">
                <a:solidFill>
                  <a:schemeClr val="dk1"/>
                </a:solidFill>
              </a:rPr>
              <a:t>Aphid-specific</a:t>
            </a:r>
            <a:endParaRPr sz="1800">
              <a:solidFill>
                <a:schemeClr val="dk1"/>
              </a:solidFill>
            </a:endParaRPr>
          </a:p>
          <a:p>
            <a:pPr indent="-342900" lvl="0" marL="457200" marR="0" rtl="0" algn="l">
              <a:lnSpc>
                <a:spcPct val="115000"/>
              </a:lnSpc>
              <a:spcBef>
                <a:spcPts val="0"/>
              </a:spcBef>
              <a:spcAft>
                <a:spcPts val="0"/>
              </a:spcAft>
              <a:buClr>
                <a:schemeClr val="dk1"/>
              </a:buClr>
              <a:buSzPts val="1800"/>
              <a:buChar char="-"/>
            </a:pPr>
            <a:r>
              <a:rPr lang="en" sz="1800">
                <a:solidFill>
                  <a:schemeClr val="dk1"/>
                </a:solidFill>
              </a:rPr>
              <a:t>Fixed features</a:t>
            </a:r>
            <a:endParaRPr sz="1800">
              <a:solidFill>
                <a:schemeClr val="dk1"/>
              </a:solidFill>
            </a:endParaRPr>
          </a:p>
          <a:p>
            <a:pPr indent="-342900" lvl="0" marL="457200" rtl="0" algn="l">
              <a:spcBef>
                <a:spcPts val="0"/>
              </a:spcBef>
              <a:spcAft>
                <a:spcPts val="0"/>
              </a:spcAft>
              <a:buClr>
                <a:schemeClr val="dk1"/>
              </a:buClr>
              <a:buSzPts val="1800"/>
              <a:buChar char="-"/>
            </a:pPr>
            <a:r>
              <a:rPr lang="en" sz="1800">
                <a:solidFill>
                  <a:schemeClr val="dk1"/>
                </a:solidFill>
              </a:rPr>
              <a:t>Ignores context</a:t>
            </a:r>
            <a:endParaRPr sz="1800">
              <a:solidFill>
                <a:schemeClr val="dk1"/>
              </a:solidFill>
            </a:endParaRPr>
          </a:p>
          <a:p>
            <a:pPr indent="-342900" lvl="0" marL="457200" marR="0" rtl="0" algn="l">
              <a:lnSpc>
                <a:spcPct val="115000"/>
              </a:lnSpc>
              <a:spcBef>
                <a:spcPts val="0"/>
              </a:spcBef>
              <a:spcAft>
                <a:spcPts val="0"/>
              </a:spcAft>
              <a:buClr>
                <a:schemeClr val="dk1"/>
              </a:buClr>
              <a:buSzPts val="1800"/>
              <a:buChar char="-"/>
            </a:pPr>
            <a:r>
              <a:rPr lang="en" sz="1800">
                <a:solidFill>
                  <a:schemeClr val="dk1"/>
                </a:solidFill>
              </a:rPr>
              <a:t>Poorly handles unbalanced data (like ours)</a:t>
            </a:r>
            <a:endParaRPr/>
          </a:p>
        </p:txBody>
      </p:sp>
      <p:pic>
        <p:nvPicPr>
          <p:cNvPr id="242" name="Google Shape;242;p37"/>
          <p:cNvPicPr preferRelativeResize="0"/>
          <p:nvPr/>
        </p:nvPicPr>
        <p:blipFill>
          <a:blip r:embed="rId3">
            <a:alphaModFix/>
          </a:blip>
          <a:stretch>
            <a:fillRect/>
          </a:stretch>
        </p:blipFill>
        <p:spPr>
          <a:xfrm>
            <a:off x="4709300" y="1257401"/>
            <a:ext cx="3823200" cy="3140000"/>
          </a:xfrm>
          <a:prstGeom prst="rect">
            <a:avLst/>
          </a:prstGeom>
          <a:noFill/>
          <a:ln>
            <a:noFill/>
          </a:ln>
        </p:spPr>
      </p:pic>
      <p:pic>
        <p:nvPicPr>
          <p:cNvPr id="243" name="Google Shape;243;p37"/>
          <p:cNvPicPr preferRelativeResize="0"/>
          <p:nvPr/>
        </p:nvPicPr>
        <p:blipFill rotWithShape="1">
          <a:blip r:embed="rId4">
            <a:alphaModFix/>
          </a:blip>
          <a:srcRect b="0" l="24133" r="0" t="0"/>
          <a:stretch/>
        </p:blipFill>
        <p:spPr>
          <a:xfrm rot="-872215">
            <a:off x="2462778" y="1613575"/>
            <a:ext cx="1163722" cy="582294"/>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Context (Deep Learning)</a:t>
            </a:r>
            <a:endParaRPr/>
          </a:p>
        </p:txBody>
      </p:sp>
      <p:sp>
        <p:nvSpPr>
          <p:cNvPr id="249" name="Google Shape;249;p38"/>
          <p:cNvSpPr txBox="1"/>
          <p:nvPr>
            <p:ph idx="1" type="body"/>
          </p:nvPr>
        </p:nvSpPr>
        <p:spPr>
          <a:xfrm>
            <a:off x="0" y="1152475"/>
            <a:ext cx="4858200" cy="3843300"/>
          </a:xfrm>
          <a:prstGeom prst="rect">
            <a:avLst/>
          </a:prstGeom>
        </p:spPr>
        <p:txBody>
          <a:bodyPr anchorCtr="0" anchor="t" bIns="91425" lIns="91425" spcFirstLastPara="1" rIns="91425" wrap="square" tIns="91425">
            <a:normAutofit/>
          </a:bodyPr>
          <a:lstStyle/>
          <a:p>
            <a:pPr indent="-317500" lvl="1" marL="457200" rtl="0" algn="l">
              <a:spcBef>
                <a:spcPts val="0"/>
              </a:spcBef>
              <a:spcAft>
                <a:spcPts val="0"/>
              </a:spcAft>
              <a:buSzPts val="1400"/>
              <a:buChar char="○"/>
            </a:pPr>
            <a:r>
              <a:rPr lang="en"/>
              <a:t>Local pattern recognition</a:t>
            </a:r>
            <a:endParaRPr/>
          </a:p>
          <a:p>
            <a:pPr indent="-317500" lvl="1" marL="457200" rtl="0" algn="l">
              <a:spcBef>
                <a:spcPts val="0"/>
              </a:spcBef>
              <a:spcAft>
                <a:spcPts val="0"/>
              </a:spcAft>
              <a:buSzPts val="1400"/>
              <a:buChar char="○"/>
            </a:pPr>
            <a:r>
              <a:rPr lang="en"/>
              <a:t>Well studied</a:t>
            </a:r>
            <a:endParaRPr/>
          </a:p>
          <a:p>
            <a:pPr indent="-317500" lvl="1" marL="457200" rtl="0" algn="l">
              <a:spcBef>
                <a:spcPts val="0"/>
              </a:spcBef>
              <a:spcAft>
                <a:spcPts val="0"/>
              </a:spcAft>
              <a:buSzPts val="1400"/>
              <a:buChar char="○"/>
            </a:pPr>
            <a:r>
              <a:rPr lang="en"/>
              <a:t>Efficient</a:t>
            </a:r>
            <a:endParaRPr/>
          </a:p>
          <a:p>
            <a:pPr indent="-317500" lvl="1" marL="457200" rtl="0" algn="l">
              <a:spcBef>
                <a:spcPts val="0"/>
              </a:spcBef>
              <a:spcAft>
                <a:spcPts val="0"/>
              </a:spcAft>
              <a:buSzPts val="1400"/>
              <a:buChar char="○"/>
            </a:pPr>
            <a:r>
              <a:rPr lang="en"/>
              <a:t>Good for automated feature extraction</a:t>
            </a:r>
            <a:endParaRPr/>
          </a:p>
        </p:txBody>
      </p:sp>
      <p:pic>
        <p:nvPicPr>
          <p:cNvPr id="250" name="Google Shape;250;p38"/>
          <p:cNvPicPr preferRelativeResize="0"/>
          <p:nvPr/>
        </p:nvPicPr>
        <p:blipFill>
          <a:blip r:embed="rId3">
            <a:alphaModFix/>
          </a:blip>
          <a:stretch>
            <a:fillRect/>
          </a:stretch>
        </p:blipFill>
        <p:spPr>
          <a:xfrm>
            <a:off x="4858100" y="594777"/>
            <a:ext cx="4050625" cy="13685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9"/>
          <p:cNvSpPr txBox="1"/>
          <p:nvPr/>
        </p:nvSpPr>
        <p:spPr>
          <a:xfrm>
            <a:off x="340506" y="1106904"/>
            <a:ext cx="8297700" cy="39072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2"/>
              </a:buClr>
              <a:buSzPts val="1800"/>
              <a:buChar char="●"/>
            </a:pPr>
            <a:r>
              <a:rPr lang="en" sz="1800">
                <a:solidFill>
                  <a:schemeClr val="dk2"/>
                </a:solidFill>
              </a:rPr>
              <a:t>November: Decision of machine learning approach</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December: Initial prototype of model and interface</a:t>
            </a:r>
            <a:endParaRPr sz="1800">
              <a:solidFill>
                <a:schemeClr val="dk2"/>
              </a:solidFill>
            </a:endParaRPr>
          </a:p>
          <a:p>
            <a:pPr indent="-342900" lvl="1" marL="914400" rtl="0" algn="l">
              <a:lnSpc>
                <a:spcPct val="115000"/>
              </a:lnSpc>
              <a:spcBef>
                <a:spcPts val="0"/>
              </a:spcBef>
              <a:spcAft>
                <a:spcPts val="0"/>
              </a:spcAft>
              <a:buClr>
                <a:schemeClr val="dk2"/>
              </a:buClr>
              <a:buSzPts val="1800"/>
              <a:buChar char="○"/>
            </a:pPr>
            <a:r>
              <a:rPr lang="en" sz="1800">
                <a:solidFill>
                  <a:schemeClr val="dk2"/>
                </a:solidFill>
              </a:rPr>
              <a:t>Test prototype during site visit</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February: Improved prototype of model and interface</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April: Final prototype of model and interface</a:t>
            </a:r>
            <a:endParaRPr sz="1800">
              <a:solidFill>
                <a:schemeClr val="dk2"/>
              </a:solidFill>
            </a:endParaRPr>
          </a:p>
        </p:txBody>
      </p:sp>
      <p:sp>
        <p:nvSpPr>
          <p:cNvPr id="256" name="Google Shape;256;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Timeline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60" name="Shape 260"/>
        <p:cNvGrpSpPr/>
        <p:nvPr/>
      </p:nvGrpSpPr>
      <p:grpSpPr>
        <a:xfrm>
          <a:off x="0" y="0"/>
          <a:ext cx="0" cy="0"/>
          <a:chOff x="0" y="0"/>
          <a:chExt cx="0" cy="0"/>
        </a:xfrm>
      </p:grpSpPr>
      <p:sp>
        <p:nvSpPr>
          <p:cNvPr id="261" name="Google Shape;261;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Plan</a:t>
            </a:r>
            <a:endParaRPr/>
          </a:p>
        </p:txBody>
      </p:sp>
      <p:sp>
        <p:nvSpPr>
          <p:cNvPr id="262" name="Google Shape;262;p4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October: Decision of Machine Learning Approach</a:t>
            </a:r>
            <a:endParaRPr/>
          </a:p>
          <a:p>
            <a:pPr indent="-342900" lvl="0" marL="457200" rtl="0" algn="l">
              <a:spcBef>
                <a:spcPts val="0"/>
              </a:spcBef>
              <a:spcAft>
                <a:spcPts val="0"/>
              </a:spcAft>
              <a:buSzPts val="1800"/>
              <a:buChar char="●"/>
            </a:pPr>
            <a:r>
              <a:rPr lang="en"/>
              <a:t>December: Initial Prototype of Model, Interface</a:t>
            </a:r>
            <a:endParaRPr/>
          </a:p>
          <a:p>
            <a:pPr indent="-342900" lvl="0" marL="457200" rtl="0" algn="l">
              <a:spcBef>
                <a:spcPts val="0"/>
              </a:spcBef>
              <a:spcAft>
                <a:spcPts val="0"/>
              </a:spcAft>
              <a:buSzPts val="1800"/>
              <a:buChar char="●"/>
            </a:pPr>
            <a:r>
              <a:rPr lang="en"/>
              <a:t>February: Second Prototype of Model, Interface</a:t>
            </a:r>
            <a:endParaRPr/>
          </a:p>
          <a:p>
            <a:pPr indent="-342900" lvl="0" marL="457200" rtl="0" algn="l">
              <a:spcBef>
                <a:spcPts val="0"/>
              </a:spcBef>
              <a:spcAft>
                <a:spcPts val="0"/>
              </a:spcAft>
              <a:buSzPts val="1800"/>
              <a:buChar char="●"/>
            </a:pPr>
            <a:r>
              <a:rPr lang="en"/>
              <a:t>April: Final Prototype of Model, Interface</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Deliverables</a:t>
            </a:r>
            <a:endParaRPr/>
          </a:p>
        </p:txBody>
      </p:sp>
      <p:sp>
        <p:nvSpPr>
          <p:cNvPr id="268" name="Google Shape;268;p4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Machine learning model</a:t>
            </a:r>
            <a:endParaRPr/>
          </a:p>
          <a:p>
            <a:pPr indent="-342900" lvl="1" marL="914400" rtl="0" algn="l">
              <a:spcBef>
                <a:spcPts val="0"/>
              </a:spcBef>
              <a:spcAft>
                <a:spcPts val="0"/>
              </a:spcAft>
              <a:buSzPts val="1800"/>
              <a:buChar char="○"/>
            </a:pPr>
            <a:r>
              <a:rPr lang="en" sz="1800"/>
              <a:t>Generate labels for a recording</a:t>
            </a:r>
            <a:endParaRPr sz="1800"/>
          </a:p>
          <a:p>
            <a:pPr indent="-342900" lvl="1" marL="914400" rtl="0" algn="l">
              <a:spcBef>
                <a:spcPts val="0"/>
              </a:spcBef>
              <a:spcAft>
                <a:spcPts val="0"/>
              </a:spcAft>
              <a:buSzPts val="1800"/>
              <a:buChar char="○"/>
            </a:pPr>
            <a:r>
              <a:rPr lang="en" sz="1800"/>
              <a:t>Stretch goal: tool to retrain model for new data sets</a:t>
            </a:r>
            <a:endParaRPr sz="1800"/>
          </a:p>
          <a:p>
            <a:pPr indent="-342900" lvl="0" marL="457200" rtl="0" algn="l">
              <a:spcBef>
                <a:spcPts val="0"/>
              </a:spcBef>
              <a:spcAft>
                <a:spcPts val="0"/>
              </a:spcAft>
              <a:buSzPts val="1800"/>
              <a:buChar char="●"/>
            </a:pPr>
            <a:r>
              <a:rPr lang="en"/>
              <a:t>Interface</a:t>
            </a:r>
            <a:endParaRPr/>
          </a:p>
          <a:p>
            <a:pPr indent="-342900" lvl="1" marL="914400" rtl="0" algn="l">
              <a:spcBef>
                <a:spcPts val="0"/>
              </a:spcBef>
              <a:spcAft>
                <a:spcPts val="0"/>
              </a:spcAft>
              <a:buSzPts val="1800"/>
              <a:buChar char="○"/>
            </a:pPr>
            <a:r>
              <a:rPr lang="en" sz="1800"/>
              <a:t>Allow user to upload file and view time-domain signal</a:t>
            </a:r>
            <a:endParaRPr sz="1800"/>
          </a:p>
          <a:p>
            <a:pPr indent="-342900" lvl="1" marL="914400" rtl="0" algn="l">
              <a:spcBef>
                <a:spcPts val="0"/>
              </a:spcBef>
              <a:spcAft>
                <a:spcPts val="0"/>
              </a:spcAft>
              <a:buSzPts val="1800"/>
              <a:buChar char="○"/>
            </a:pPr>
            <a:r>
              <a:rPr lang="en" sz="1800"/>
              <a:t>Generate and overlay labels on the visualized signal using model</a:t>
            </a:r>
            <a:endParaRPr sz="1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pic>
        <p:nvPicPr>
          <p:cNvPr id="69" name="Google Shape;69;p15"/>
          <p:cNvPicPr preferRelativeResize="0"/>
          <p:nvPr/>
        </p:nvPicPr>
        <p:blipFill rotWithShape="1">
          <a:blip r:embed="rId3">
            <a:alphaModFix/>
          </a:blip>
          <a:srcRect b="10201" l="0" r="0" t="0"/>
          <a:stretch/>
        </p:blipFill>
        <p:spPr>
          <a:xfrm>
            <a:off x="1717350" y="1700800"/>
            <a:ext cx="5499750" cy="3510400"/>
          </a:xfrm>
          <a:prstGeom prst="rect">
            <a:avLst/>
          </a:prstGeom>
          <a:noFill/>
          <a:ln>
            <a:noFill/>
          </a:ln>
        </p:spPr>
      </p:pic>
      <p:sp>
        <p:nvSpPr>
          <p:cNvPr id="70" name="Google Shape;70;p15"/>
          <p:cNvSpPr txBox="1"/>
          <p:nvPr>
            <p:ph type="ctrTitle"/>
          </p:nvPr>
        </p:nvSpPr>
        <p:spPr>
          <a:xfrm>
            <a:off x="311708" y="-351800"/>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Raise your hand if…</a:t>
            </a:r>
            <a:endParaRPr/>
          </a:p>
        </p:txBody>
      </p:sp>
      <p:sp>
        <p:nvSpPr>
          <p:cNvPr id="71" name="Google Shape;71;p15"/>
          <p:cNvSpPr txBox="1"/>
          <p:nvPr>
            <p:ph type="ctrTitle"/>
          </p:nvPr>
        </p:nvSpPr>
        <p:spPr>
          <a:xfrm>
            <a:off x="206933" y="148864"/>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3600"/>
              <a:t>y</a:t>
            </a:r>
            <a:r>
              <a:rPr lang="en" sz="3600"/>
              <a:t>ou’ve encountered a bug before</a:t>
            </a:r>
            <a:endParaRPr sz="3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71"/>
                                        </p:tgtEl>
                                        <p:attrNameLst>
                                          <p:attrName>style.visibility</p:attrName>
                                        </p:attrNameLst>
                                      </p:cBhvr>
                                      <p:to>
                                        <p:strVal val="visible"/>
                                      </p:to>
                                    </p:set>
                                    <p:anim calcmode="lin" valueType="num">
                                      <p:cBhvr additive="base">
                                        <p:cTn dur="4000"/>
                                        <p:tgtEl>
                                          <p:spTgt spid="7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Ethics</a:t>
            </a:r>
            <a:endParaRPr/>
          </a:p>
        </p:txBody>
      </p:sp>
      <p:sp>
        <p:nvSpPr>
          <p:cNvPr id="274" name="Google Shape;274;p42"/>
          <p:cNvSpPr txBox="1"/>
          <p:nvPr>
            <p:ph idx="1" type="body"/>
          </p:nvPr>
        </p:nvSpPr>
        <p:spPr>
          <a:xfrm>
            <a:off x="216675" y="116572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Sponsors have little computer science expertise</a:t>
            </a:r>
            <a:endParaRPr/>
          </a:p>
          <a:p>
            <a:pPr indent="-342900" lvl="1" marL="914400" rtl="0" algn="l">
              <a:spcBef>
                <a:spcPts val="0"/>
              </a:spcBef>
              <a:spcAft>
                <a:spcPts val="0"/>
              </a:spcAft>
              <a:buSzPts val="1800"/>
              <a:buChar char="○"/>
            </a:pPr>
            <a:r>
              <a:rPr lang="en" sz="1800"/>
              <a:t>M</a:t>
            </a:r>
            <a:r>
              <a:rPr lang="en" sz="1800"/>
              <a:t>ust convey system limitations</a:t>
            </a:r>
            <a:endParaRPr sz="1800"/>
          </a:p>
          <a:p>
            <a:pPr indent="-342900" lvl="1" marL="914400" rtl="0" algn="l">
              <a:spcBef>
                <a:spcPts val="0"/>
              </a:spcBef>
              <a:spcAft>
                <a:spcPts val="0"/>
              </a:spcAft>
              <a:buSzPts val="1800"/>
              <a:buChar char="○"/>
            </a:pPr>
            <a:r>
              <a:rPr lang="en" sz="1800"/>
              <a:t>If </a:t>
            </a:r>
            <a:r>
              <a:rPr lang="en" sz="1800"/>
              <a:t>our </a:t>
            </a:r>
            <a:r>
              <a:rPr lang="en" sz="1800"/>
              <a:t>software is sold, potential for scientific damage becomes greater</a:t>
            </a:r>
            <a:endParaRPr sz="18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Acknowledgements</a:t>
            </a:r>
            <a:endParaRPr/>
          </a:p>
        </p:txBody>
      </p:sp>
      <p:sp>
        <p:nvSpPr>
          <p:cNvPr id="280" name="Google Shape;280;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a:t>Funding</a:t>
            </a:r>
            <a:endParaRPr b="1"/>
          </a:p>
          <a:p>
            <a:pPr indent="0" lvl="0" marL="0" rtl="0" algn="l">
              <a:lnSpc>
                <a:spcPct val="100000"/>
              </a:lnSpc>
              <a:spcBef>
                <a:spcPts val="0"/>
              </a:spcBef>
              <a:spcAft>
                <a:spcPts val="0"/>
              </a:spcAft>
              <a:buNone/>
            </a:pPr>
            <a:r>
              <a:rPr lang="en"/>
              <a:t>USDA (58-2034-3-445)</a:t>
            </a:r>
            <a:endParaRPr/>
          </a:p>
          <a:p>
            <a:pPr indent="0" lvl="0" marL="0" rtl="0" algn="l">
              <a:lnSpc>
                <a:spcPct val="100000"/>
              </a:lnSpc>
              <a:spcBef>
                <a:spcPts val="0"/>
              </a:spcBef>
              <a:spcAft>
                <a:spcPts val="0"/>
              </a:spcAft>
              <a:buClr>
                <a:schemeClr val="dk1"/>
              </a:buClr>
              <a:buSzPts val="1100"/>
              <a:buFont typeface="Arial"/>
              <a:buNone/>
            </a:pPr>
            <a:r>
              <a:rPr lang="en"/>
              <a:t>USDA (58-3022-4-034)</a:t>
            </a:r>
            <a:endParaRPr/>
          </a:p>
          <a:p>
            <a:pPr indent="0" lvl="0" marL="0" rtl="0" algn="l">
              <a:lnSpc>
                <a:spcPct val="100000"/>
              </a:lnSpc>
              <a:spcBef>
                <a:spcPts val="0"/>
              </a:spcBef>
              <a:spcAft>
                <a:spcPts val="0"/>
              </a:spcAft>
              <a:buNone/>
            </a:pPr>
            <a:r>
              <a:rPr lang="en"/>
              <a:t>NSF (DBI - 2304787)</a:t>
            </a:r>
            <a:endParaRPr/>
          </a:p>
          <a:p>
            <a:pPr indent="0" lvl="0" marL="0" rtl="0" algn="l">
              <a:lnSpc>
                <a:spcPct val="100000"/>
              </a:lnSpc>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Thank You</a:t>
            </a:r>
            <a:endParaRPr/>
          </a:p>
        </p:txBody>
      </p:sp>
      <p:sp>
        <p:nvSpPr>
          <p:cNvPr id="286" name="Google Shape;286;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Please clap now</a:t>
            </a:r>
            <a:endParaRPr/>
          </a:p>
        </p:txBody>
      </p:sp>
      <p:pic>
        <p:nvPicPr>
          <p:cNvPr descr="Graphocephala atropunctata - Wikipedia" id="287" name="Google Shape;287;p44"/>
          <p:cNvPicPr preferRelativeResize="0"/>
          <p:nvPr/>
        </p:nvPicPr>
        <p:blipFill>
          <a:blip r:embed="rId3">
            <a:alphaModFix/>
          </a:blip>
          <a:stretch>
            <a:fillRect/>
          </a:stretch>
        </p:blipFill>
        <p:spPr>
          <a:xfrm rot="-1080511">
            <a:off x="6131798" y="593501"/>
            <a:ext cx="2377270" cy="1782944"/>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pic>
        <p:nvPicPr>
          <p:cNvPr descr="a cartoon grasshopper is crawling on its hind legs (Provided by Tenor)" id="292" name="Google Shape;292;p45"/>
          <p:cNvPicPr preferRelativeResize="0"/>
          <p:nvPr/>
        </p:nvPicPr>
        <p:blipFill>
          <a:blip r:embed="rId3">
            <a:alphaModFix/>
          </a:blip>
          <a:stretch>
            <a:fillRect/>
          </a:stretch>
        </p:blipFill>
        <p:spPr>
          <a:xfrm>
            <a:off x="7038675" y="2350025"/>
            <a:ext cx="2105325" cy="2634300"/>
          </a:xfrm>
          <a:prstGeom prst="rect">
            <a:avLst/>
          </a:prstGeom>
          <a:noFill/>
          <a:ln>
            <a:noFill/>
          </a:ln>
        </p:spPr>
      </p:pic>
      <p:sp>
        <p:nvSpPr>
          <p:cNvPr id="293" name="Google Shape;293;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Questions!</a:t>
            </a:r>
            <a:endParaRPr/>
          </a:p>
        </p:txBody>
      </p:sp>
      <p:sp>
        <p:nvSpPr>
          <p:cNvPr id="294" name="Google Shape;294;p45"/>
          <p:cNvSpPr txBox="1"/>
          <p:nvPr>
            <p:ph idx="1" type="body"/>
          </p:nvPr>
        </p:nvSpPr>
        <p:spPr>
          <a:xfrm>
            <a:off x="311700" y="1228675"/>
            <a:ext cx="4729800" cy="572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SzPts val="770"/>
              <a:buNone/>
            </a:pPr>
            <a:r>
              <a:rPr lang="en" sz="2360"/>
              <a:t>Please write down/share any suggestions for ML approaches that you might have!</a:t>
            </a:r>
            <a:endParaRPr sz="2360"/>
          </a:p>
        </p:txBody>
      </p:sp>
      <p:pic>
        <p:nvPicPr>
          <p:cNvPr id="295" name="Google Shape;295;p45"/>
          <p:cNvPicPr preferRelativeResize="0"/>
          <p:nvPr/>
        </p:nvPicPr>
        <p:blipFill rotWithShape="1">
          <a:blip r:embed="rId4">
            <a:alphaModFix/>
          </a:blip>
          <a:srcRect b="27908" l="31504" r="34571" t="29468"/>
          <a:stretch/>
        </p:blipFill>
        <p:spPr>
          <a:xfrm>
            <a:off x="311701" y="2994775"/>
            <a:ext cx="1431700" cy="1948700"/>
          </a:xfrm>
          <a:prstGeom prst="rect">
            <a:avLst/>
          </a:prstGeom>
          <a:noFill/>
          <a:ln>
            <a:noFill/>
          </a:ln>
        </p:spPr>
      </p:pic>
      <p:pic>
        <p:nvPicPr>
          <p:cNvPr id="296" name="Google Shape;296;p45"/>
          <p:cNvPicPr preferRelativeResize="0"/>
          <p:nvPr/>
        </p:nvPicPr>
        <p:blipFill rotWithShape="1">
          <a:blip r:embed="rId5">
            <a:alphaModFix/>
          </a:blip>
          <a:srcRect b="24793" l="22182" r="23208" t="26932"/>
          <a:stretch/>
        </p:blipFill>
        <p:spPr>
          <a:xfrm>
            <a:off x="2162100" y="3422700"/>
            <a:ext cx="1634612" cy="1444950"/>
          </a:xfrm>
          <a:prstGeom prst="rect">
            <a:avLst/>
          </a:prstGeom>
          <a:noFill/>
          <a:ln>
            <a:noFill/>
          </a:ln>
        </p:spPr>
      </p:pic>
      <p:pic>
        <p:nvPicPr>
          <p:cNvPr id="297" name="Google Shape;297;p45"/>
          <p:cNvPicPr preferRelativeResize="0"/>
          <p:nvPr/>
        </p:nvPicPr>
        <p:blipFill rotWithShape="1">
          <a:blip r:embed="rId6">
            <a:alphaModFix/>
          </a:blip>
          <a:srcRect b="26378" l="31401" r="31067" t="28683"/>
          <a:stretch/>
        </p:blipFill>
        <p:spPr>
          <a:xfrm>
            <a:off x="4215425" y="3687824"/>
            <a:ext cx="985363" cy="1179825"/>
          </a:xfrm>
          <a:prstGeom prst="rect">
            <a:avLst/>
          </a:prstGeom>
          <a:noFill/>
          <a:ln>
            <a:noFill/>
          </a:ln>
        </p:spPr>
      </p:pic>
      <p:pic>
        <p:nvPicPr>
          <p:cNvPr descr="a cockroach is sitting at a table eating a burger (Provided by Tenor)" id="298" name="Google Shape;298;p45"/>
          <p:cNvPicPr preferRelativeResize="0"/>
          <p:nvPr/>
        </p:nvPicPr>
        <p:blipFill>
          <a:blip r:embed="rId7">
            <a:alphaModFix/>
          </a:blip>
          <a:stretch>
            <a:fillRect/>
          </a:stretch>
        </p:blipFill>
        <p:spPr>
          <a:xfrm>
            <a:off x="4862775" y="445025"/>
            <a:ext cx="2533650" cy="190500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302" name="Shape 302"/>
        <p:cNvGrpSpPr/>
        <p:nvPr/>
      </p:nvGrpSpPr>
      <p:grpSpPr>
        <a:xfrm>
          <a:off x="0" y="0"/>
          <a:ext cx="0" cy="0"/>
          <a:chOff x="0" y="0"/>
          <a:chExt cx="0" cy="0"/>
        </a:xfrm>
      </p:grpSpPr>
      <p:pic>
        <p:nvPicPr>
          <p:cNvPr id="303" name="Google Shape;303;p46"/>
          <p:cNvPicPr preferRelativeResize="0"/>
          <p:nvPr/>
        </p:nvPicPr>
        <p:blipFill>
          <a:blip r:embed="rId3">
            <a:alphaModFix/>
          </a:blip>
          <a:stretch>
            <a:fillRect/>
          </a:stretch>
        </p:blipFill>
        <p:spPr>
          <a:xfrm>
            <a:off x="0" y="77327"/>
            <a:ext cx="9143999" cy="493833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Let’s talk about bugs!</a:t>
            </a:r>
            <a:endParaRPr/>
          </a:p>
        </p:txBody>
      </p:sp>
      <p:pic>
        <p:nvPicPr>
          <p:cNvPr id="77" name="Google Shape;77;p16"/>
          <p:cNvPicPr preferRelativeResize="0"/>
          <p:nvPr/>
        </p:nvPicPr>
        <p:blipFill>
          <a:blip r:embed="rId3">
            <a:alphaModFix/>
          </a:blip>
          <a:stretch>
            <a:fillRect/>
          </a:stretch>
        </p:blipFill>
        <p:spPr>
          <a:xfrm>
            <a:off x="460600" y="1477946"/>
            <a:ext cx="4951750" cy="26094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Let’s talk about bugs!</a:t>
            </a:r>
            <a:endParaRPr/>
          </a:p>
        </p:txBody>
      </p:sp>
      <p:pic>
        <p:nvPicPr>
          <p:cNvPr id="83" name="Google Shape;83;p17"/>
          <p:cNvPicPr preferRelativeResize="0"/>
          <p:nvPr/>
        </p:nvPicPr>
        <p:blipFill>
          <a:blip r:embed="rId3">
            <a:alphaModFix/>
          </a:blip>
          <a:stretch>
            <a:fillRect/>
          </a:stretch>
        </p:blipFill>
        <p:spPr>
          <a:xfrm>
            <a:off x="460600" y="1477946"/>
            <a:ext cx="4951750" cy="2609475"/>
          </a:xfrm>
          <a:prstGeom prst="rect">
            <a:avLst/>
          </a:prstGeom>
          <a:noFill/>
          <a:ln>
            <a:noFill/>
          </a:ln>
        </p:spPr>
      </p:pic>
      <p:sp>
        <p:nvSpPr>
          <p:cNvPr id="84" name="Google Shape;84;p17"/>
          <p:cNvSpPr/>
          <p:nvPr/>
        </p:nvSpPr>
        <p:spPr>
          <a:xfrm>
            <a:off x="851925" y="1017725"/>
            <a:ext cx="4169100" cy="3614100"/>
          </a:xfrm>
          <a:prstGeom prst="noSmoking">
            <a:avLst>
              <a:gd fmla="val 18750"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5" name="Google Shape;85;p17"/>
          <p:cNvSpPr txBox="1"/>
          <p:nvPr/>
        </p:nvSpPr>
        <p:spPr>
          <a:xfrm>
            <a:off x="5929800" y="2235950"/>
            <a:ext cx="2800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2"/>
                </a:solidFill>
              </a:rPr>
              <a:t>Not this kind!</a:t>
            </a:r>
            <a:endParaRPr b="1" sz="18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pic>
        <p:nvPicPr>
          <p:cNvPr descr="Graphocephala atropunctata - Wikipedia" id="90" name="Google Shape;90;p18"/>
          <p:cNvPicPr preferRelativeResize="0"/>
          <p:nvPr/>
        </p:nvPicPr>
        <p:blipFill>
          <a:blip r:embed="rId3">
            <a:alphaModFix/>
          </a:blip>
          <a:stretch>
            <a:fillRect/>
          </a:stretch>
        </p:blipFill>
        <p:spPr>
          <a:xfrm>
            <a:off x="699225" y="1083312"/>
            <a:ext cx="3969175" cy="2976876"/>
          </a:xfrm>
          <a:prstGeom prst="rect">
            <a:avLst/>
          </a:prstGeom>
          <a:noFill/>
          <a:ln>
            <a:noFill/>
          </a:ln>
        </p:spPr>
      </p:pic>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real kind:</a:t>
            </a:r>
            <a:endParaRPr/>
          </a:p>
        </p:txBody>
      </p:sp>
      <p:sp>
        <p:nvSpPr>
          <p:cNvPr id="92" name="Google Shape;92;p18"/>
          <p:cNvSpPr txBox="1"/>
          <p:nvPr/>
        </p:nvSpPr>
        <p:spPr>
          <a:xfrm>
            <a:off x="2346400" y="3484750"/>
            <a:ext cx="2800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sharpshooters</a:t>
            </a:r>
            <a:endParaRPr b="1" sz="1800">
              <a:solidFill>
                <a:schemeClr val="lt1"/>
              </a:solidFill>
            </a:endParaRPr>
          </a:p>
        </p:txBody>
      </p:sp>
      <p:pic>
        <p:nvPicPr>
          <p:cNvPr id="93" name="Google Shape;93;p18"/>
          <p:cNvPicPr preferRelativeResize="0"/>
          <p:nvPr/>
        </p:nvPicPr>
        <p:blipFill>
          <a:blip r:embed="rId4">
            <a:alphaModFix/>
          </a:blip>
          <a:stretch>
            <a:fillRect/>
          </a:stretch>
        </p:blipFill>
        <p:spPr>
          <a:xfrm>
            <a:off x="5015050" y="1083300"/>
            <a:ext cx="3692301" cy="2461534"/>
          </a:xfrm>
          <a:prstGeom prst="rect">
            <a:avLst/>
          </a:prstGeom>
          <a:noFill/>
          <a:ln>
            <a:noFill/>
          </a:ln>
        </p:spPr>
      </p:pic>
      <p:sp>
        <p:nvSpPr>
          <p:cNvPr id="94" name="Google Shape;94;p18"/>
          <p:cNvSpPr txBox="1"/>
          <p:nvPr/>
        </p:nvSpPr>
        <p:spPr>
          <a:xfrm>
            <a:off x="7245025" y="3083125"/>
            <a:ext cx="30000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mosquitoes</a:t>
            </a:r>
            <a:endParaRPr/>
          </a:p>
        </p:txBody>
      </p:sp>
      <p:pic>
        <p:nvPicPr>
          <p:cNvPr id="95" name="Google Shape;95;p18"/>
          <p:cNvPicPr preferRelativeResize="0"/>
          <p:nvPr/>
        </p:nvPicPr>
        <p:blipFill rotWithShape="1">
          <a:blip r:embed="rId5">
            <a:alphaModFix/>
          </a:blip>
          <a:srcRect b="0" l="24133" r="0" t="0"/>
          <a:stretch/>
        </p:blipFill>
        <p:spPr>
          <a:xfrm>
            <a:off x="5320750" y="3680200"/>
            <a:ext cx="2439124" cy="1220450"/>
          </a:xfrm>
          <a:prstGeom prst="rect">
            <a:avLst/>
          </a:prstGeom>
          <a:noFill/>
          <a:ln>
            <a:noFill/>
          </a:ln>
        </p:spPr>
      </p:pic>
      <p:sp>
        <p:nvSpPr>
          <p:cNvPr id="96" name="Google Shape;96;p18"/>
          <p:cNvSpPr txBox="1"/>
          <p:nvPr/>
        </p:nvSpPr>
        <p:spPr>
          <a:xfrm>
            <a:off x="6714900" y="4438950"/>
            <a:ext cx="25827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lt1"/>
                </a:solidFill>
              </a:rPr>
              <a:t>aphids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EPG</a:t>
            </a:r>
            <a:endParaRPr/>
          </a:p>
        </p:txBody>
      </p:sp>
      <p:pic>
        <p:nvPicPr>
          <p:cNvPr descr="Measuring principles" id="102" name="Google Shape;102;p19"/>
          <p:cNvPicPr preferRelativeResize="0"/>
          <p:nvPr/>
        </p:nvPicPr>
        <p:blipFill>
          <a:blip r:embed="rId3">
            <a:alphaModFix/>
          </a:blip>
          <a:stretch>
            <a:fillRect/>
          </a:stretch>
        </p:blipFill>
        <p:spPr>
          <a:xfrm>
            <a:off x="774075" y="1357075"/>
            <a:ext cx="4488250" cy="292765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nvSpPr>
        <p:spPr>
          <a:xfrm>
            <a:off x="2842450" y="4534400"/>
            <a:ext cx="45720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b="1" lang="en" sz="1800">
                <a:solidFill>
                  <a:schemeClr val="dk2"/>
                </a:solidFill>
              </a:rPr>
              <a:t>Electrical Penetration Graph</a:t>
            </a:r>
            <a:endParaRPr b="1" sz="1800">
              <a:solidFill>
                <a:schemeClr val="dk2"/>
              </a:solidFill>
            </a:endParaRPr>
          </a:p>
        </p:txBody>
      </p:sp>
      <p:sp>
        <p:nvSpPr>
          <p:cNvPr id="108" name="Google Shape;108;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EPG</a:t>
            </a:r>
            <a:endParaRPr/>
          </a:p>
        </p:txBody>
      </p:sp>
      <p:pic>
        <p:nvPicPr>
          <p:cNvPr descr="Measuring principles" id="109" name="Google Shape;109;p20"/>
          <p:cNvPicPr preferRelativeResize="0"/>
          <p:nvPr/>
        </p:nvPicPr>
        <p:blipFill>
          <a:blip r:embed="rId3">
            <a:alphaModFix/>
          </a:blip>
          <a:stretch>
            <a:fillRect/>
          </a:stretch>
        </p:blipFill>
        <p:spPr>
          <a:xfrm>
            <a:off x="774075" y="1357075"/>
            <a:ext cx="4488250" cy="292765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1">
                                  <p:stCondLst>
                                    <p:cond delay="0"/>
                                  </p:stCondLst>
                                  <p:childTnLst>
                                    <p:set>
                                      <p:cBhvr>
                                        <p:cTn dur="1" fill="hold">
                                          <p:stCondLst>
                                            <p:cond delay="0"/>
                                          </p:stCondLst>
                                        </p:cTn>
                                        <p:tgtEl>
                                          <p:spTgt spid="107"/>
                                        </p:tgtEl>
                                        <p:attrNameLst>
                                          <p:attrName>style.visibility</p:attrName>
                                        </p:attrNameLst>
                                      </p:cBhvr>
                                      <p:to>
                                        <p:strVal val="visible"/>
                                      </p:to>
                                    </p:set>
                                    <p:anim calcmode="lin" valueType="num">
                                      <p:cBhvr additive="base">
                                        <p:cTn dur="1000"/>
                                        <p:tgtEl>
                                          <p:spTgt spid="10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1"/>
          <p:cNvPicPr preferRelativeResize="0"/>
          <p:nvPr/>
        </p:nvPicPr>
        <p:blipFill>
          <a:blip r:embed="rId3">
            <a:alphaModFix/>
          </a:blip>
          <a:stretch>
            <a:fillRect/>
          </a:stretch>
        </p:blipFill>
        <p:spPr>
          <a:xfrm>
            <a:off x="377350" y="555575"/>
            <a:ext cx="4032350" cy="4032350"/>
          </a:xfrm>
          <a:prstGeom prst="rect">
            <a:avLst/>
          </a:prstGeom>
          <a:noFill/>
          <a:ln>
            <a:noFill/>
          </a:ln>
        </p:spPr>
      </p:pic>
      <p:pic>
        <p:nvPicPr>
          <p:cNvPr id="115" name="Google Shape;115;p21"/>
          <p:cNvPicPr preferRelativeResize="0"/>
          <p:nvPr/>
        </p:nvPicPr>
        <p:blipFill>
          <a:blip r:embed="rId4">
            <a:alphaModFix/>
          </a:blip>
          <a:stretch>
            <a:fillRect/>
          </a:stretch>
        </p:blipFill>
        <p:spPr>
          <a:xfrm>
            <a:off x="4572000" y="1573600"/>
            <a:ext cx="4429499" cy="2268074"/>
          </a:xfrm>
          <a:prstGeom prst="rect">
            <a:avLst/>
          </a:prstGeom>
          <a:noFill/>
          <a:ln>
            <a:noFill/>
          </a:ln>
        </p:spPr>
      </p:pic>
      <p:sp>
        <p:nvSpPr>
          <p:cNvPr id="116" name="Google Shape;116;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EPG</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